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9"/>
  </p:notesMasterIdLst>
  <p:sldIdLst>
    <p:sldId id="256" r:id="rId5"/>
    <p:sldId id="519" r:id="rId6"/>
    <p:sldId id="514" r:id="rId7"/>
    <p:sldId id="516" r:id="rId8"/>
    <p:sldId id="389" r:id="rId10"/>
    <p:sldId id="508" r:id="rId11"/>
    <p:sldId id="391" r:id="rId12"/>
    <p:sldId id="515" r:id="rId13"/>
    <p:sldId id="534" r:id="rId14"/>
    <p:sldId id="535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2" r:id="rId25"/>
    <p:sldId id="504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6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范 耀楠" initials="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6EDF6"/>
    <a:srgbClr val="83D515"/>
    <a:srgbClr val="A0E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20" autoAdjust="0"/>
  </p:normalViewPr>
  <p:slideViewPr>
    <p:cSldViewPr showGuides="1">
      <p:cViewPr varScale="1">
        <p:scale>
          <a:sx n="138" d="100"/>
          <a:sy n="138" d="100"/>
        </p:scale>
        <p:origin x="344" y="100"/>
      </p:cViewPr>
      <p:guideLst>
        <p:guide orient="horz" pos="1636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102"/>
      </p:cViewPr>
      <p:guideLst>
        <p:guide orient="horz" pos="2908"/>
        <p:guide pos="21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gs" Target="tags/tag1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1DA079-5583-4494-8FAA-EC3CBBA4815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9213"/>
            <a:ext cx="33131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AF3E-AEC0-40AB-A4C1-07BB1E3AAE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2D1E-EFA2-4FBA-9F63-CAC6EBFD6A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E9EF-FA9C-4CE6-83BD-21A89F0E43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701D-8693-4AD9-B00C-317BBF3142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6FBD-2921-4A4C-9A79-0033E6D8AE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7E28-AFA8-4EA1-A77F-3EA2A66B1F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186B-66DD-431D-9056-EEA9869FEC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4B0D-A375-4073-BE39-E5F12A1BD6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44F1-10E4-41A3-BCDC-75D7D978A0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24B6-2417-4EFF-9B31-031B684346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D97B-7BE6-4919-84EC-99A95D2255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91BC-F4B4-44A7-B266-0F00960FA7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BDF3-9936-44C4-8349-C552E2A523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21E1-2095-482C-BC11-69FF4F9AC4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30C3-5308-4759-AD49-CBE7C31171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B5C9-D47A-430D-B63D-C9B3726417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BA6-DE64-4BA6-AE68-79E4E1E4CB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688D-30C4-4220-8C04-D3E3622D60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3E38-B812-4575-9F9C-66AE622550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D181-0CF4-4229-87B8-E0D7B0B537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F159-CB15-47C5-807B-B3065D5E8D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5D31-CBF2-4CA2-8739-2005C8CA0A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9AA7-4F71-409D-A63D-78C5513EBE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8CAA-1214-4612-B5A3-1654F705F2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7602-EC9F-4E7E-8472-E45219D8D4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ECAF-7DFD-4FB0-9686-E7AF985B1B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6963-8E77-40B2-872D-495BD4CA64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CBF6-5F4F-4406-B1E1-93808735D7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8D4C-0ED0-4978-826A-495209DF21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B8D0-B1C7-431B-AAAD-51D0A592A4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220D-3624-489D-B3EF-619C193A63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2E40-D6F0-4E0E-AA7F-5BC8BA0DAF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003A-4A60-41F2-85DC-15A3D5A282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1.jpe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A785DD8-62DB-42DD-A72E-42FEB48AA35D}" type="slidenum">
              <a:rPr lang="zh-CN" altLang="en-US"/>
            </a:fld>
            <a:endParaRPr lang="zh-CN" altLang="en-US"/>
          </a:p>
        </p:txBody>
      </p:sp>
      <p:pic>
        <p:nvPicPr>
          <p:cNvPr id="1030" name="图片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AD5949C-479C-4EEA-86C5-CAC7D930E52F}" type="slidenum">
              <a:rPr lang="zh-CN" altLang="en-US"/>
            </a:fld>
            <a:endParaRPr lang="zh-CN" altLang="en-US"/>
          </a:p>
        </p:txBody>
      </p:sp>
      <p:pic>
        <p:nvPicPr>
          <p:cNvPr id="2053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038B77-7835-4994-9779-14648A584DFB}" type="slidenum">
              <a:rPr lang="zh-CN" altLang="en-US"/>
            </a:fld>
            <a:endParaRPr lang="zh-CN" altLang="en-US"/>
          </a:p>
        </p:txBody>
      </p:sp>
      <p:pic>
        <p:nvPicPr>
          <p:cNvPr id="3077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背景素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20320"/>
            <a:ext cx="9143365" cy="5123180"/>
          </a:xfrm>
          <a:prstGeom prst="rect">
            <a:avLst/>
          </a:prstGeom>
        </p:spPr>
      </p:pic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899592" y="987574"/>
            <a:ext cx="72152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福建智慧资助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系统操作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学生使用说明</a:t>
            </a:r>
            <a:endParaRPr lang="en-US" altLang="zh-CN" sz="4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5"/>
            <a:ext cx="9144000" cy="513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10" y="1347614"/>
            <a:ext cx="2789607" cy="27108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3926" y="1013073"/>
            <a:ext cx="5656226" cy="3934941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3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4" name="文本框 13"/>
          <p:cNvSpPr txBox="1"/>
          <p:nvPr/>
        </p:nvSpPr>
        <p:spPr>
          <a:xfrm>
            <a:off x="340196" y="1186893"/>
            <a:ext cx="548109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3.2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“家庭经济困难类型”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不在上级下达名单中的政策兜底资助类型的学生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，系统无法直接比对认定，学生须提交证明材料。</a:t>
            </a:r>
            <a:endParaRPr lang="en-US" altLang="zh-CN" sz="16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【有效证明材料】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对应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家庭经济困难类型的相关证件。如低保证（必须是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2025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年最新年检）、地方民政部门或乡村振兴部门盖章的证明（落款时间必须是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2025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年）、原扶贫手册等。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无效证明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）非最新年份的低保证或证明；（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）村（居）委会出具的证明；（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）仅有银行流水单无其它任何证明的；（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）未体现“低保”字眼的银行流水单。（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）低保证为学生爷爷奶奶，且学生信息未在低保证上。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5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6" name="文本框 15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3926" y="1065473"/>
            <a:ext cx="8608554" cy="3679013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3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4" name="文本框 13"/>
          <p:cNvSpPr txBox="1"/>
          <p:nvPr/>
        </p:nvSpPr>
        <p:spPr>
          <a:xfrm>
            <a:off x="526111" y="1309346"/>
            <a:ext cx="8366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3.2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“家庭经济困难类型”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6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家庭属于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非</a:t>
            </a:r>
            <a:r>
              <a:rPr lang="zh-CN" altLang="en-US" sz="16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政策兜底资助类型的学生，选择对应的家庭类型（辅导员有告知类型的，按对应类型选，辅导员没有告知类型的一律选第</a:t>
            </a:r>
            <a:r>
              <a:rPr lang="en-US" altLang="zh-CN" sz="16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17</a:t>
            </a:r>
            <a:r>
              <a:rPr lang="zh-CN" altLang="en-US" sz="16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项或第</a:t>
            </a:r>
            <a:r>
              <a:rPr lang="en-US" altLang="zh-CN" sz="16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16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项），提交申请。</a:t>
            </a:r>
            <a:endParaRPr lang="en-US" altLang="zh-CN" sz="16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非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政策兜底资助类型包括：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）低保边缘家庭  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（上级下达名单，不在名单中的选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其他家庭经济困难学生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）残疾家庭子女  （指学生监护人残疾）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）突发严重困难户（上级下达名单，不在名单中的选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其他家庭经济困难学生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）边缘易致贫户  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（上级下达名单，不在名单中的选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其他家庭经济困难学生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）刚性支出困难人员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（上级下达名单，不在名单中的选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其他家庭经济困难学生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16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）其他低收入人口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17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）其他家庭经济困难学生</a:t>
            </a:r>
            <a:endParaRPr lang="zh-CN" altLang="en-US" dirty="0"/>
          </a:p>
        </p:txBody>
      </p:sp>
      <p:sp>
        <p:nvSpPr>
          <p:cNvPr id="15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6" name="文本框 15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709602"/>
            <a:ext cx="2182715" cy="42080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3926" y="1048156"/>
            <a:ext cx="5584218" cy="3827850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3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4" name="文本框 13"/>
          <p:cNvSpPr txBox="1"/>
          <p:nvPr/>
        </p:nvSpPr>
        <p:spPr>
          <a:xfrm>
            <a:off x="382097" y="1347614"/>
            <a:ext cx="54140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3.3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“学生本人情况”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）身份证地址：根据身份证地址选择填报。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）户籍地址：根据户口簿选择填报，一般填写生源地地址（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入学迁户口到厦门的，也应填报原生源所在地地址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）通讯地址：“通讯地址”和“详细地址”可以是学生在校通讯地址，也可以是家庭通讯地址；“家庭住址”依据家庭实际住地情况选择。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）其他信息： “学费标准”：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8000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元以上（含）。院校类型：本科及本科以上。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5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6" name="文本框 15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38" y="741530"/>
            <a:ext cx="2748176" cy="3904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3926" y="1048156"/>
            <a:ext cx="5800242" cy="3827850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3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4" name="文本框 13"/>
          <p:cNvSpPr txBox="1"/>
          <p:nvPr/>
        </p:nvSpPr>
        <p:spPr>
          <a:xfrm>
            <a:off x="328236" y="1127006"/>
            <a:ext cx="575593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“父母收入情况”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父母职业：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请按照选项类型，据实选择父母职业。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家庭成员劳动能力：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请按照选项类型，据实选择。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1-2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级伤残必须提供残疾证（能清楚显示残疾人姓名身份证号信息、残疾等级的页面即可）；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到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级残疾或有一定劳动能力：无需上传证明照片；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）完全丧失劳动力、失踪（联）或去世：需上传证明照片。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）如无以上证明，可以手写情况说明，承诺真实性。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除父母外其他家庭成员劳动能力</a:t>
            </a:r>
            <a:endParaRPr lang="zh-CN" altLang="en-US" sz="16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填报说明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】“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其他家庭成员”是指除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父母和学生本人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以外的其他家庭成员情况。非家庭成员不得填报。相关材料要求同上。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5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6" name="文本框 15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12" y="895315"/>
            <a:ext cx="1860372" cy="40338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83926" y="987574"/>
            <a:ext cx="6160282" cy="3960440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3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5" name="文本框 14"/>
          <p:cNvSpPr txBox="1"/>
          <p:nvPr/>
        </p:nvSpPr>
        <p:spPr>
          <a:xfrm>
            <a:off x="391444" y="1127006"/>
            <a:ext cx="594524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3.5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“家庭情况”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不动产：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不动产拥有人指学生本人或法定监护人，据实填报。三项数据逻辑必须吻合。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赡养情况：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）非义务教育阶段就学人口：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就读小学、初中属于义务教育阶段，不得统计；其他学段的家庭成员就学人数（含学生本人）应计入其中。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）需要家庭抚养的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岁以下人口：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据实填写。（学生本人如已满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周岁不得填写）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）家庭需要赡养的无经济来源人口：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是指父母需要赡养的无经济来源的老人（爷爷奶奶、外公外婆等），学生父母不得计入其中。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6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7" name="文本框 16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7916"/>
            <a:ext cx="1876314" cy="40683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83926" y="1091719"/>
            <a:ext cx="6232290" cy="3759583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3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5" name="文本框 14"/>
          <p:cNvSpPr txBox="1"/>
          <p:nvPr/>
        </p:nvSpPr>
        <p:spPr>
          <a:xfrm>
            <a:off x="369014" y="1335592"/>
            <a:ext cx="60621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3.5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“家庭情况”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医疗情况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）所指医疗支出必须为近两年（从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年至今）的，其他时间不得计入。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）医疗支出费用为“个人承担”部分，不含医保统筹支付等。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）有效材料为：医疗票据、住院费用清单、缴费记录凭证等。材料应体现姓名、时间、金额或疾病名称等。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）支出对象与学生的关系证明（如户口簿等，如果前面有上传过，此处可无需再传。）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）如为慢性病，长期自行购买药物且金额超过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2000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元的，无住院治疗的，可附购药凭证，且至少必须提供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个月购药凭证，并上传材料。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6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7" name="文本框 16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73" y="1054436"/>
            <a:ext cx="1727534" cy="37457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83926" y="948773"/>
            <a:ext cx="6808354" cy="4072627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3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5" name="文本框 14"/>
          <p:cNvSpPr txBox="1"/>
          <p:nvPr/>
        </p:nvSpPr>
        <p:spPr>
          <a:xfrm>
            <a:off x="364692" y="1048156"/>
            <a:ext cx="65835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3.5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“家庭情况”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医疗情况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属于国家规定的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36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种重大疾病：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(1)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恶性肿瘤；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(2)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急性心肌梗塞；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(3)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脑中风后遗症；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(4)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重大器官移植术或造血干细胞移植术；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(5)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冠状动脉搭桥术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或称冠状动脉旁路移植术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(6)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终末期肾病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或称慢性肾功能衰竭尿毒症期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(7)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多个肢体缺失；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(8)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急性或亚急性重症肝炎；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(9)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良性脑肿瘤；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(10)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慢性肝功能衰竭失代偿期；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(11)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脑炎后遗症或脑膜炎后遗症；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(12)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深度昏迷；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(13)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双耳失聪；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(14)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双目失明；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(15)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瘫痪；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(16)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心脏瓣膜手术；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(17)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严重阿尔茨海默病；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(18)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严重脑损伤；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(19)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严重帕金森病；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(20)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Ⅲ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度烧伤；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(21)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严重原发性肺动脉高压；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(22)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严重运动神经元病；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(23)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语言能力丧失；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(24)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重型再生障碍性贫血；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(25)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主动脉手术；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(26)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多发性硬化症；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(27)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经输血导致的人类免疫缺陷病毒感染；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(28)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植物人；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(29)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系统性红斑狼疮；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(30)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胰岛素依赖型糖尿病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(I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型糖尿病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(31)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原发性心肌病；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(32)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重症肌无力；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(33)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急性坏死性胰腺炎；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(34)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坏死性筋膜炎；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(35)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终末期肺病；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(36)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严重类风湿性关节炎。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6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7" name="文本框 16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23" y="860566"/>
            <a:ext cx="1860372" cy="40338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83926" y="1048156"/>
            <a:ext cx="6304298" cy="3696330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3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5" name="文本框 14"/>
          <p:cNvSpPr txBox="1"/>
          <p:nvPr/>
        </p:nvSpPr>
        <p:spPr>
          <a:xfrm>
            <a:off x="416030" y="1113194"/>
            <a:ext cx="61341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、进入“福建智慧资助”首页，点击“家庭经济情况信息采集”模块。</a:t>
            </a:r>
            <a:endParaRPr lang="zh-CN" altLang="en-US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2.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选择就读学校类型“省内普通高校及高职高专”，进入家庭信息采集页面。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3.5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“家庭情况”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家庭受灾情况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）必须为受灾程度较重或较大的变故。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）家庭受灾的可以上传家庭相关的受灾照片截图。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）家庭变故的可以上传由司法机关出具的意外事故证明（如交警部门的车祸证明）、突发重大疾病证明等。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）变故人员与学生的关系证明（如户口簿等，如果前面有上传过，此处可无需再传。）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）如无其他有效证明时，可以由学生手写情况说明承诺事实，拍照上传。</a:t>
            </a:r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未体现变故人员信息的证明材料。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6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7" name="文本框 16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029" y="1491630"/>
            <a:ext cx="2268820" cy="2711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3926" y="995324"/>
            <a:ext cx="6389746" cy="3952690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2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3" name="文本框 12"/>
          <p:cNvSpPr txBox="1"/>
          <p:nvPr/>
        </p:nvSpPr>
        <p:spPr>
          <a:xfrm>
            <a:off x="395536" y="1078785"/>
            <a:ext cx="62781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3.6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“学生在校情况”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）获得过的资助项目包括：生源地助学贷款、国家助学金、国家励志奖学金、学费减免、院内勤工助学、高中或专科阶段国家助学金等。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）提交的材料：所上传材料无需每一项都提交，只要能证明所选择的选项即可。优先考虑学生自身能够提供的证明材料。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是，曾经获得过一项资助：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有上述第（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）条所列的其中任何一项就可以认定为受过资助。比如，当学年办理过生源地助学贷款，即可认定“曾获得过一项资助”。无需每一个资助项目的证明材料都提交。</a:t>
            </a:r>
            <a:endParaRPr lang="en-US" altLang="zh-CN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  是，连续三年获得过资助：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连续三年有受过上述第（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。比如连续三年办理过生源地助学贷款，即可认定“连续三年受过资助”。如第一年办理过助学贷款、第二年获得国家助学金、第三年获得国家励志奖学金也可以认定为“连续三年受过资助”。</a:t>
            </a:r>
            <a:endParaRPr lang="en-US" altLang="zh-CN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  是，连续五年获得过资助：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连续五年有受过上述第（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5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6" name="文本框 15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02" y="1491630"/>
            <a:ext cx="2240434" cy="2677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83926" y="1069340"/>
            <a:ext cx="6376306" cy="3878674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3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5" name="文本框 14"/>
          <p:cNvSpPr txBox="1"/>
          <p:nvPr/>
        </p:nvSpPr>
        <p:spPr>
          <a:xfrm>
            <a:off x="382096" y="1127006"/>
            <a:ext cx="62396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3.6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“学生在校情况”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必须要能体现姓名、时间、项目内容等。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    生源地助学贷款：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系统截图、贷款受理证明、贷款合同、放款凭证。以上材料必须体现姓名、时间，有一份就可以。</a:t>
            </a:r>
            <a:endParaRPr lang="zh-CN" altLang="en-US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国家励志奖学金：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提供证书照片。</a:t>
            </a:r>
            <a:endParaRPr lang="zh-CN" altLang="en-US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    国家助学金：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有以下其中一项就可以： ①银行流水单（必须体现姓名、时间）；②学生个人手写承诺说明书（时间、受助项目、手写签名等，仅限在诚毅学院获得的，其他学段获得国家助学金的，由辅导员根据实际情况审核认定）。</a:t>
            </a:r>
            <a:endParaRPr lang="zh-CN" altLang="en-US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    院内勤工助学：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有以下其中一项就可以： ①院内勤工助学学生工资 申报； ②学生个人手写承诺说明书（时间、勤工情况、手写签名等，仅限在诚毅学院进行的。</a:t>
            </a:r>
            <a:r>
              <a:rPr lang="zh-CN" altLang="en-US" sz="16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校外兼职不能算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银行转账手机短信、受助银行卡照片、提供的证明材料的时间与对应选项不符的、未体现受助学生信息的材料，以及水滴筹、轻松筹、专业奖学金等不能算为受过资助。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6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7" name="文本框 16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背景素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43365" cy="5133975"/>
          </a:xfrm>
          <a:prstGeom prst="rect">
            <a:avLst/>
          </a:prstGeom>
        </p:spPr>
      </p:pic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251520" y="1491709"/>
            <a:ext cx="8604596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申请认定对象</a:t>
            </a:r>
            <a:endParaRPr lang="en-US" altLang="zh-CN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/>
            <a:r>
              <a:rPr lang="en-US" altLang="zh-CN" sz="2000" b="1" dirty="0">
                <a:latin typeface="宋体" panose="02010600030101010101" pitchFamily="2" charset="-122"/>
              </a:rPr>
              <a:t>    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algn="ctr" eaLnBrk="1" hangingPunct="1"/>
            <a:r>
              <a:rPr lang="zh-CN" altLang="en-US" b="1" dirty="0">
                <a:latin typeface="宋体" panose="02010600030101010101" pitchFamily="2" charset="-122"/>
              </a:rPr>
              <a:t>无违纪处分的家庭经济困难的学生、退役士兵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15" y="970739"/>
            <a:ext cx="3075459" cy="36751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83926" y="1069340"/>
            <a:ext cx="5224178" cy="3675146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3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5" name="文本框 14"/>
          <p:cNvSpPr txBox="1"/>
          <p:nvPr/>
        </p:nvSpPr>
        <p:spPr>
          <a:xfrm>
            <a:off x="382096" y="1309866"/>
            <a:ext cx="50944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3.6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“学生在校情况”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是否勤工俭学：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据实填写。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是否退役士兵：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属于退役士兵的，须提交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退役证</a:t>
            </a:r>
            <a:r>
              <a:rPr lang="en-US" altLang="zh-CN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照片（有个人姓名等基本信息那页），不得使用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优待证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代替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退役证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6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7" name="文本框 16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36" y="771550"/>
            <a:ext cx="2143845" cy="41721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83926" y="1095900"/>
            <a:ext cx="5656226" cy="3648586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3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4" name="文本框 13"/>
          <p:cNvSpPr txBox="1"/>
          <p:nvPr/>
        </p:nvSpPr>
        <p:spPr>
          <a:xfrm>
            <a:off x="419944" y="1281094"/>
            <a:ext cx="54860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学生依次填写完成后，资料卡各子模块显示“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已完成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”。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是否申请国家助学金：一律选择“是”。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如选择“否”，本学年将无法申请国家助学金，后果自负。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    此时可点击提交。提交后申请信息上传至教师后台端。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特别强调：</a:t>
            </a:r>
            <a:endParaRPr lang="en-US" altLang="zh-CN" sz="16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）一定要在学院通知的结束时间之前完成提交；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）为了防止系统故障，在相关材料准备清楚后，及时填报提交。别非要耗到最后一天、最后一小时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……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然后，可能就没有后来了。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5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6" name="文本框 15"/>
          <p:cNvSpPr txBox="1"/>
          <p:nvPr/>
        </p:nvSpPr>
        <p:spPr>
          <a:xfrm>
            <a:off x="434909" y="355495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第四步：提交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背景素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43365" cy="5133975"/>
          </a:xfrm>
          <a:prstGeom prst="rect">
            <a:avLst/>
          </a:prstGeom>
        </p:spPr>
      </p:pic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269935" y="915824"/>
            <a:ext cx="8604596" cy="39395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认定申请工作总体要求</a:t>
            </a:r>
            <a:endParaRPr lang="en-US" altLang="zh-CN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/>
            <a:r>
              <a:rPr lang="en-US" altLang="zh-CN" sz="2000" b="1" dirty="0">
                <a:latin typeface="宋体" panose="02010600030101010101" pitchFamily="2" charset="-122"/>
              </a:rPr>
              <a:t>    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   1</a:t>
            </a:r>
            <a:r>
              <a:rPr lang="zh-CN" altLang="en-US" b="1" dirty="0">
                <a:latin typeface="宋体" panose="02010600030101010101" pitchFamily="2" charset="-122"/>
              </a:rPr>
              <a:t>．严格对照以下说明，提供相应材料并拍照上传，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不再</a:t>
            </a:r>
            <a:r>
              <a:rPr lang="zh-CN" altLang="en-US" b="1" dirty="0">
                <a:latin typeface="宋体" panose="02010600030101010101" pitchFamily="2" charset="-122"/>
              </a:rPr>
              <a:t>由地方提供贫困证明材料。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   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   2</a:t>
            </a:r>
            <a:r>
              <a:rPr lang="zh-CN" altLang="en-US" b="1" dirty="0">
                <a:latin typeface="宋体" panose="02010600030101010101" pitchFamily="2" charset="-122"/>
              </a:rPr>
              <a:t>．系统提交的材料照片必须：（</a:t>
            </a: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）图片文件大小：</a:t>
            </a:r>
            <a:r>
              <a:rPr lang="en-US" altLang="zh-CN" b="1" dirty="0">
                <a:latin typeface="宋体" panose="02010600030101010101" pitchFamily="2" charset="-122"/>
              </a:rPr>
              <a:t>1M</a:t>
            </a:r>
            <a:r>
              <a:rPr lang="zh-CN" altLang="en-US" b="1" dirty="0">
                <a:latin typeface="宋体" panose="02010600030101010101" pitchFamily="2" charset="-122"/>
              </a:rPr>
              <a:t>左右；（</a:t>
            </a:r>
            <a:r>
              <a:rPr lang="en-US" altLang="zh-CN" b="1" dirty="0"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</a:rPr>
              <a:t>）拍摄角度：必须自上而下正面、平行、近距离拍照，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类似复印</a:t>
            </a:r>
            <a:r>
              <a:rPr lang="zh-CN" altLang="en-US" b="1" dirty="0">
                <a:latin typeface="宋体" panose="02010600030101010101" pitchFamily="2" charset="-122"/>
              </a:rPr>
              <a:t>一样，请勿斜拍；（</a:t>
            </a: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）拍摄质量：照片必须清晰，相关材料的时间、印章、人员信息应完整清楚。（</a:t>
            </a:r>
            <a:r>
              <a:rPr lang="en-US" altLang="zh-CN" b="1" dirty="0">
                <a:latin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</a:rPr>
              <a:t>）相关证件或复印件上要有公章、姓名等个人基本信息，否则无效。（</a:t>
            </a:r>
            <a:r>
              <a:rPr lang="en-US" altLang="zh-CN" b="1" dirty="0">
                <a:latin typeface="宋体" panose="02010600030101010101" pitchFamily="2" charset="-122"/>
              </a:rPr>
              <a:t>5</a:t>
            </a:r>
            <a:r>
              <a:rPr lang="zh-CN" altLang="en-US" b="1" dirty="0">
                <a:latin typeface="宋体" panose="02010600030101010101" pitchFamily="2" charset="-122"/>
              </a:rPr>
              <a:t>）所提供的证明必须与选项相符，否则按照无效处理。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   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   3</a:t>
            </a:r>
            <a:r>
              <a:rPr lang="zh-CN" altLang="en-US" b="1" dirty="0">
                <a:latin typeface="宋体" panose="02010600030101010101" pitchFamily="2" charset="-122"/>
              </a:rPr>
              <a:t>．所有工作严格按照通知时间节点进行，否则一旦逾期，造成无法认定，后果自负。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76" y="1168194"/>
            <a:ext cx="5636608" cy="3561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1" name="TextBox 7"/>
          <p:cNvSpPr txBox="1"/>
          <p:nvPr/>
        </p:nvSpPr>
        <p:spPr>
          <a:xfrm>
            <a:off x="307118" y="-101446"/>
            <a:ext cx="3068174" cy="110330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</a:p>
        </p:txBody>
      </p:sp>
      <p:grpSp>
        <p:nvGrpSpPr>
          <p:cNvPr id="20" name="组合 19"/>
          <p:cNvGrpSpPr/>
          <p:nvPr/>
        </p:nvGrpSpPr>
        <p:grpSpPr>
          <a:xfrm>
            <a:off x="231607" y="1145154"/>
            <a:ext cx="2915285" cy="3634740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9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21" name="文本框 20"/>
          <p:cNvSpPr txBox="1"/>
          <p:nvPr/>
        </p:nvSpPr>
        <p:spPr>
          <a:xfrm>
            <a:off x="297882" y="1257480"/>
            <a:ext cx="2808312" cy="359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1.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应用市场下载“闽政通”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APP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，使用手机号完成注册与登录。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2.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在主页搜索栏输入“福建智慧资助”进入首页。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提示：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、闽政通的实名认证必须是学生的身份信息。</a:t>
            </a:r>
            <a:endParaRPr lang="zh-CN" altLang="en-US" sz="16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、如闽政通实名认证有问题，可拨打闽证通客服热线：059162623959</a:t>
            </a:r>
            <a:endParaRPr lang="zh-CN" altLang="en-US" sz="16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22" name="AutoShape 8"/>
          <p:cNvSpPr/>
          <p:nvPr/>
        </p:nvSpPr>
        <p:spPr>
          <a:xfrm>
            <a:off x="316571" y="292198"/>
            <a:ext cx="3607357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23" name="文本框 22"/>
          <p:cNvSpPr txBox="1"/>
          <p:nvPr/>
        </p:nvSpPr>
        <p:spPr>
          <a:xfrm>
            <a:off x="467544" y="371048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第一步：注册登录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7006"/>
            <a:ext cx="5550484" cy="3581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8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9" name="文本框 8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第二步：进入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福建智慧资助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83926" y="1109746"/>
            <a:ext cx="2915285" cy="3634740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4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5" name="文本框 14"/>
          <p:cNvSpPr txBox="1"/>
          <p:nvPr/>
        </p:nvSpPr>
        <p:spPr>
          <a:xfrm>
            <a:off x="382096" y="1439354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、进入“福建智慧资助”首页，点击“家庭经济情况信息采集”模块。</a:t>
            </a:r>
            <a:endParaRPr lang="en-US" altLang="zh-CN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AutoNum type="arabicPeriod"/>
            </a:pPr>
            <a:endParaRPr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2.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选择就读学校类型“省内普通高校及高职高专”，进入家庭信息采集页面。</a:t>
            </a:r>
            <a:endParaRPr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5" name="TextBox 10"/>
          <p:cNvSpPr txBox="1">
            <a:spLocks noChangeArrowheads="1"/>
          </p:cNvSpPr>
          <p:nvPr/>
        </p:nvSpPr>
        <p:spPr bwMode="auto">
          <a:xfrm>
            <a:off x="1186731" y="1048276"/>
            <a:ext cx="676961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敲黑板了，</a:t>
            </a:r>
            <a:endParaRPr lang="en-US" altLang="zh-CN" sz="32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   请认真对待！</a:t>
            </a:r>
            <a:endParaRPr lang="en-US" altLang="zh-CN" sz="32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      下面进入核心内容，</a:t>
            </a:r>
            <a:endParaRPr lang="en-US" altLang="zh-CN" sz="32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         记住：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诚信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！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负责任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！</a:t>
            </a:r>
            <a:endParaRPr lang="en-US" altLang="zh-CN" sz="32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67" y="709602"/>
            <a:ext cx="2552428" cy="4204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sp>
        <p:nvSpPr>
          <p:cNvPr id="12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3" name="文本框 12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316571" y="1109746"/>
            <a:ext cx="5119525" cy="3741556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8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9" name="文本框 18"/>
          <p:cNvSpPr txBox="1"/>
          <p:nvPr/>
        </p:nvSpPr>
        <p:spPr>
          <a:xfrm>
            <a:off x="454165" y="1230010"/>
            <a:ext cx="49493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1.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学生进入“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家庭经济情况量化认定问卷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”，逐项填报申请信息。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2.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是否申请国家助学金：务必选择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如选择“否”，本学年将无法申请国家助学金，后果自负。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2800" dirty="0"/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62" y="709602"/>
            <a:ext cx="2520280" cy="41977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3926" y="1109746"/>
            <a:ext cx="5152170" cy="3741556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3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4" name="文本框 13"/>
          <p:cNvSpPr txBox="1"/>
          <p:nvPr/>
        </p:nvSpPr>
        <p:spPr>
          <a:xfrm>
            <a:off x="382096" y="1439354"/>
            <a:ext cx="4981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3.1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“个人信息”核对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核对个人信息，确保姓名、身份证号码、学校、院系准确无误！如有误，请联系辅导员。</a:t>
            </a:r>
            <a:endParaRPr lang="en-US" altLang="zh-CN" sz="2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）其他信息若有错误，可忽略。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2400" dirty="0"/>
          </a:p>
        </p:txBody>
      </p:sp>
      <p:sp>
        <p:nvSpPr>
          <p:cNvPr id="15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6" name="文本框 15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6" y="804283"/>
            <a:ext cx="2803679" cy="4063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9082" y="-1330985"/>
            <a:ext cx="866470" cy="340406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16570" y="989612"/>
            <a:ext cx="5551463" cy="4030410"/>
            <a:chOff x="2730161" y="2063750"/>
            <a:chExt cx="12617450" cy="4330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AutoShape 4"/>
            <p:cNvSpPr/>
            <p:nvPr/>
          </p:nvSpPr>
          <p:spPr>
            <a:xfrm>
              <a:off x="2730161" y="2063750"/>
              <a:ext cx="12617450" cy="4330700"/>
            </a:xfrm>
            <a:prstGeom prst="rect">
              <a:avLst/>
            </a:prstGeom>
            <a:solidFill>
              <a:srgbClr val="C60000"/>
            </a:solidFill>
          </p:spPr>
        </p:sp>
        <p:sp>
          <p:nvSpPr>
            <p:cNvPr id="14" name="AutoShape 5"/>
            <p:cNvSpPr/>
            <p:nvPr/>
          </p:nvSpPr>
          <p:spPr>
            <a:xfrm>
              <a:off x="2806361" y="2139950"/>
              <a:ext cx="12465050" cy="41783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5" name="文本框 14"/>
          <p:cNvSpPr txBox="1"/>
          <p:nvPr/>
        </p:nvSpPr>
        <p:spPr>
          <a:xfrm>
            <a:off x="349094" y="1138331"/>
            <a:ext cx="54844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3.2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“家庭经济困难类型”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在上级下达名单中的政策兜底资助类型的学生，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认定系统会直接比对认定（如右侧截图所示，以系统判定为准），可免申即享，完成个人信息和学生在校情况填报即可。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政策兜底资助类型包括：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）脱贫户（含监测对象）家庭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）低保家庭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）特困供养家庭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）事实无人抚养儿童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）艾滋病病毒感染儿童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）孤儿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）残疾学生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）英雄模范和因公牺牲、一级至四级因战因公伤残的军人公安民警、综合性消防救援队伍人员家庭子女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）烈士家庭子女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）优抚对象子女</a:t>
            </a:r>
            <a:endParaRPr lang="zh-CN" altLang="en-US" sz="1400" dirty="0"/>
          </a:p>
        </p:txBody>
      </p:sp>
      <p:sp>
        <p:nvSpPr>
          <p:cNvPr id="16" name="AutoShape 8"/>
          <p:cNvSpPr/>
          <p:nvPr/>
        </p:nvSpPr>
        <p:spPr>
          <a:xfrm>
            <a:off x="316571" y="292198"/>
            <a:ext cx="5119525" cy="589627"/>
          </a:xfrm>
          <a:prstGeom prst="rect">
            <a:avLst/>
          </a:prstGeom>
          <a:solidFill>
            <a:srgbClr val="C60000"/>
          </a:solidFill>
        </p:spPr>
      </p:sp>
      <p:sp>
        <p:nvSpPr>
          <p:cNvPr id="17" name="文本框 16"/>
          <p:cNvSpPr txBox="1"/>
          <p:nvPr/>
        </p:nvSpPr>
        <p:spPr>
          <a:xfrm>
            <a:off x="467544" y="371048"/>
            <a:ext cx="47525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第三步：填写信息，上传材料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RESOURCE_RECORD_KEY" val="{&quot;13&quot;:[4364928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4401</Words>
  <Application>WPS 演示</Application>
  <PresentationFormat>全屏显示(16:9)</PresentationFormat>
  <Paragraphs>230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Verdana</vt:lpstr>
      <vt:lpstr>微软雅黑</vt:lpstr>
      <vt:lpstr>黑体</vt:lpstr>
      <vt:lpstr>华文新魏</vt:lpstr>
      <vt:lpstr>仿宋</vt:lpstr>
      <vt:lpstr>Arial Unicode MS</vt:lpstr>
      <vt:lpstr>Calibri</vt:lpstr>
      <vt:lpstr>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蜜糖</cp:lastModifiedBy>
  <cp:revision>777</cp:revision>
  <dcterms:created xsi:type="dcterms:W3CDTF">2015-04-23T06:49:00Z</dcterms:created>
  <dcterms:modified xsi:type="dcterms:W3CDTF">2025-10-13T07:40:10Z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B3176BBAAA1A4CDBB3BDEE3E60B1CE29_13</vt:lpwstr>
  </property>
</Properties>
</file>