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62" r:id="rId7"/>
    <p:sldId id="264" r:id="rId8"/>
    <p:sldId id="266" r:id="rId9"/>
    <p:sldId id="273" r:id="rId10"/>
    <p:sldId id="274" r:id="rId11"/>
    <p:sldId id="289" r:id="rId12"/>
    <p:sldId id="277" r:id="rId13"/>
    <p:sldId id="275" r:id="rId14"/>
    <p:sldId id="276" r:id="rId15"/>
    <p:sldId id="278" r:id="rId16"/>
    <p:sldId id="290" r:id="rId17"/>
    <p:sldId id="268" r:id="rId18"/>
    <p:sldId id="279" r:id="rId19"/>
    <p:sldId id="280" r:id="rId20"/>
    <p:sldId id="281" r:id="rId21"/>
    <p:sldId id="282" r:id="rId22"/>
    <p:sldId id="284" r:id="rId23"/>
    <p:sldId id="283" r:id="rId24"/>
    <p:sldId id="285" r:id="rId25"/>
    <p:sldId id="286" r:id="rId26"/>
    <p:sldId id="287" r:id="rId27"/>
    <p:sldId id="288" r:id="rId28"/>
    <p:sldId id="270" r:id="rId29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686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7" autoAdjust="0"/>
    <p:restoredTop sz="86483" autoAdjust="0"/>
  </p:normalViewPr>
  <p:slideViewPr>
    <p:cSldViewPr snapToGrid="0" showGuides="1">
      <p:cViewPr>
        <p:scale>
          <a:sx n="100" d="100"/>
          <a:sy n="100" d="100"/>
        </p:scale>
        <p:origin x="-990" y="-390"/>
      </p:cViewPr>
      <p:guideLst>
        <p:guide orient="horz" pos="648"/>
        <p:guide orient="horz" pos="686"/>
        <p:guide orient="horz" pos="3928"/>
        <p:guide orient="horz" pos="3864"/>
        <p:guide pos="416"/>
        <p:guide pos="72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&#26032;&#24314;%20Microsoft%20Office%20Excel%20&#24037;&#20316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Sheet1!$A$4</c:f>
              <c:strCache>
                <c:ptCount val="1"/>
                <c:pt idx="0">
                  <c:v>百分比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-5.3044002411091022E-2"/>
                  <c:y val="6.0185185185185147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>
                        <a:latin typeface="方正粗黑宋简体" pitchFamily="2" charset="-122"/>
                        <a:ea typeface="方正粗黑宋简体" pitchFamily="2" charset="-122"/>
                      </a:rPr>
                      <a:t>29.6%</a:t>
                    </a:r>
                  </a:p>
                </c:rich>
              </c:tx>
              <c:dLblPos val="inEnd"/>
              <c:showVal val="1"/>
              <c:showPercent val="1"/>
            </c:dLbl>
            <c:dLbl>
              <c:idx val="1"/>
              <c:layout>
                <c:manualLayout>
                  <c:x val="2.6522001205545466E-2"/>
                  <c:y val="-0.12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>
                        <a:latin typeface="方正粗黑宋简体" pitchFamily="2" charset="-122"/>
                        <a:ea typeface="方正粗黑宋简体" pitchFamily="2" charset="-122"/>
                      </a:rPr>
                      <a:t>41.3%</a:t>
                    </a:r>
                  </a:p>
                </c:rich>
              </c:tx>
              <c:dLblPos val="inEnd"/>
              <c:showVal val="1"/>
              <c:showPercent val="1"/>
            </c:dLbl>
            <c:dLbl>
              <c:idx val="2"/>
              <c:layout>
                <c:manualLayout>
                  <c:x val="2.8933092224231492E-2"/>
                  <c:y val="6.4814814814815797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>
                        <a:latin typeface="方正粗黑宋简体" pitchFamily="2" charset="-122"/>
                        <a:ea typeface="方正粗黑宋简体" pitchFamily="2" charset="-122"/>
                      </a:rPr>
                      <a:t>16.8%</a:t>
                    </a:r>
                  </a:p>
                </c:rich>
              </c:tx>
              <c:dLblPos val="inEnd"/>
              <c:showVal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z="1400">
                        <a:latin typeface="方正粗黑宋简体" pitchFamily="2" charset="-122"/>
                        <a:ea typeface="方正粗黑宋简体" pitchFamily="2" charset="-122"/>
                      </a:rPr>
                      <a:t>12.3%</a:t>
                    </a:r>
                  </a:p>
                </c:rich>
              </c:tx>
              <c:dLblPos val="inEnd"/>
              <c:showVal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en-US" sz="1400">
                        <a:latin typeface="方正粗黑宋简体" pitchFamily="2" charset="-122"/>
                        <a:ea typeface="方正粗黑宋简体" pitchFamily="2" charset="-122"/>
                      </a:rPr>
                      <a:t>2%</a:t>
                    </a:r>
                  </a:p>
                </c:rich>
              </c:tx>
              <c:dLblPos val="inEnd"/>
              <c:showVal val="1"/>
              <c:showPercent val="1"/>
            </c:dLbl>
            <c:txPr>
              <a:bodyPr/>
              <a:lstStyle/>
              <a:p>
                <a:pPr>
                  <a:defRPr sz="1400" b="1">
                    <a:latin typeface="方正粗黑宋简体" pitchFamily="2" charset="-122"/>
                    <a:ea typeface="方正粗黑宋简体" pitchFamily="2" charset="-122"/>
                  </a:defRPr>
                </a:pPr>
                <a:endParaRPr lang="zh-CN"/>
              </a:p>
            </c:txPr>
            <c:dLblPos val="inEnd"/>
            <c:showPercent val="1"/>
          </c:dLbls>
          <c:cat>
            <c:strRef>
              <c:f>Sheet1!$B$3:$F$3</c:f>
              <c:strCache>
                <c:ptCount val="4"/>
                <c:pt idx="0">
                  <c:v>＜4'00</c:v>
                </c:pt>
                <c:pt idx="1">
                  <c:v>4'00-4'19</c:v>
                </c:pt>
                <c:pt idx="2">
                  <c:v>4'20-4'34</c:v>
                </c:pt>
                <c:pt idx="3">
                  <c:v>＞4'34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29.6</c:v>
                </c:pt>
                <c:pt idx="1">
                  <c:v>41.3</c:v>
                </c:pt>
                <c:pt idx="2">
                  <c:v>16.8</c:v>
                </c:pt>
                <c:pt idx="3">
                  <c:v>12.3</c:v>
                </c:pt>
              </c:numCache>
            </c:numRef>
          </c:val>
        </c:ser>
        <c:firstSliceAng val="0"/>
      </c:pieChart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3487184627450333"/>
          <c:y val="0.13792906095071453"/>
          <c:w val="0.21680739274679486"/>
          <c:h val="0.72877114319043934"/>
        </c:manualLayout>
      </c:layout>
      <c:txPr>
        <a:bodyPr/>
        <a:lstStyle/>
        <a:p>
          <a:pPr>
            <a:defRPr sz="1400" b="1"/>
          </a:pPr>
          <a:endParaRPr lang="zh-CN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bca232e7-4ac1-4255-badb-72e5763bbeb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8" name="矩形 17" descr="92c2a068-fee4-4e69-9f47-fdb07b6a0056"/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blipFill>
              <a:blip r:embed="rId2"/>
              <a:stretch>
                <a:fillRect l="-183" r="-183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4" name="任意多边形 23" descr="d1b0d889-6954-41e9-8093-78beefcd08da"/>
            <p:cNvSpPr/>
            <p:nvPr/>
          </p:nvSpPr>
          <p:spPr bwMode="auto">
            <a:xfrm>
              <a:off x="0" y="0"/>
              <a:ext cx="8824686" cy="6858000"/>
            </a:xfrm>
            <a:custGeom>
              <a:avLst/>
              <a:gdLst>
                <a:gd name="connsiteX0" fmla="*/ 0 w 8824686"/>
                <a:gd name="connsiteY0" fmla="*/ 0 h 6858000"/>
                <a:gd name="connsiteX1" fmla="*/ 4429348 w 8824686"/>
                <a:gd name="connsiteY1" fmla="*/ 0 h 6858000"/>
                <a:gd name="connsiteX2" fmla="*/ 4595186 w 8824686"/>
                <a:gd name="connsiteY2" fmla="*/ 139821 h 6858000"/>
                <a:gd name="connsiteX3" fmla="*/ 6115013 w 8824686"/>
                <a:gd name="connsiteY3" fmla="*/ 3399381 h 6858000"/>
                <a:gd name="connsiteX4" fmla="*/ 8824686 w 8824686"/>
                <a:gd name="connsiteY4" fmla="*/ 6858000 h 6858000"/>
                <a:gd name="connsiteX5" fmla="*/ 0 w 8824686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24686" h="6858000">
                  <a:moveTo>
                    <a:pt x="0" y="0"/>
                  </a:moveTo>
                  <a:lnTo>
                    <a:pt x="4429348" y="0"/>
                  </a:lnTo>
                  <a:lnTo>
                    <a:pt x="4595186" y="139821"/>
                  </a:lnTo>
                  <a:cubicBezTo>
                    <a:pt x="5272482" y="758366"/>
                    <a:pt x="5828378" y="1804556"/>
                    <a:pt x="6115013" y="3399381"/>
                  </a:cubicBezTo>
                  <a:cubicBezTo>
                    <a:pt x="6405005" y="5012882"/>
                    <a:pt x="7221224" y="6281564"/>
                    <a:pt x="8824686" y="6858000"/>
                  </a:cubicBez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6000"/>
                  </a:schemeClr>
                </a:gs>
                <a:gs pos="55000">
                  <a:schemeClr val="accent1">
                    <a:alpha val="95000"/>
                  </a:schemeClr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  <p:sp>
          <p:nvSpPr>
            <p:cNvPr id="22" name="任意多边形 21" descr="1e5b821c-8d55-42ef-ba46-de631f961628"/>
            <p:cNvSpPr/>
            <p:nvPr/>
          </p:nvSpPr>
          <p:spPr bwMode="auto">
            <a:xfrm>
              <a:off x="3259110" y="1"/>
              <a:ext cx="2675009" cy="2588289"/>
            </a:xfrm>
            <a:custGeom>
              <a:avLst/>
              <a:gdLst>
                <a:gd name="connsiteX0" fmla="*/ 0 w 2675009"/>
                <a:gd name="connsiteY0" fmla="*/ 0 h 2588289"/>
                <a:gd name="connsiteX1" fmla="*/ 1169348 w 2675009"/>
                <a:gd name="connsiteY1" fmla="*/ 0 h 2588289"/>
                <a:gd name="connsiteX2" fmla="*/ 1219480 w 2675009"/>
                <a:gd name="connsiteY2" fmla="*/ 38507 h 2588289"/>
                <a:gd name="connsiteX3" fmla="*/ 2673744 w 2675009"/>
                <a:gd name="connsiteY3" fmla="*/ 2583160 h 2588289"/>
                <a:gd name="connsiteX4" fmla="*/ 2675009 w 2675009"/>
                <a:gd name="connsiteY4" fmla="*/ 2588289 h 2588289"/>
                <a:gd name="connsiteX5" fmla="*/ 2650670 w 2675009"/>
                <a:gd name="connsiteY5" fmla="*/ 2547032 h 2588289"/>
                <a:gd name="connsiteX6" fmla="*/ 199853 w 2675009"/>
                <a:gd name="connsiteY6" fmla="*/ 116582 h 258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5009" h="2588289">
                  <a:moveTo>
                    <a:pt x="0" y="0"/>
                  </a:moveTo>
                  <a:lnTo>
                    <a:pt x="1169348" y="0"/>
                  </a:lnTo>
                  <a:lnTo>
                    <a:pt x="1219480" y="38507"/>
                  </a:lnTo>
                  <a:cubicBezTo>
                    <a:pt x="1823767" y="537554"/>
                    <a:pt x="2341540" y="1358754"/>
                    <a:pt x="2673744" y="2583160"/>
                  </a:cubicBezTo>
                  <a:lnTo>
                    <a:pt x="2675009" y="2588289"/>
                  </a:lnTo>
                  <a:lnTo>
                    <a:pt x="2650670" y="2547032"/>
                  </a:lnTo>
                  <a:cubicBezTo>
                    <a:pt x="2037908" y="1553973"/>
                    <a:pt x="1195015" y="723219"/>
                    <a:pt x="199853" y="116582"/>
                  </a:cubicBezTo>
                  <a:close/>
                </a:path>
              </a:pathLst>
            </a:custGeom>
            <a:gradFill flip="none" rotWithShape="1">
              <a:gsLst>
                <a:gs pos="23000">
                  <a:schemeClr val="accent2"/>
                </a:gs>
                <a:gs pos="100000">
                  <a:schemeClr val="accent2">
                    <a:alpha val="46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  <p:sp>
          <p:nvSpPr>
            <p:cNvPr id="19" name="任意多边形 18" descr="2b697241-9426-4908-a53b-5ca28b8937c1"/>
            <p:cNvSpPr/>
            <p:nvPr/>
          </p:nvSpPr>
          <p:spPr bwMode="auto">
            <a:xfrm>
              <a:off x="5474079" y="5590361"/>
              <a:ext cx="6717921" cy="1267639"/>
            </a:xfrm>
            <a:custGeom>
              <a:avLst/>
              <a:gdLst>
                <a:gd name="connsiteX0" fmla="*/ 4851458 w 6717921"/>
                <a:gd name="connsiteY0" fmla="*/ 288 h 2247794"/>
                <a:gd name="connsiteX1" fmla="*/ 6617662 w 6717921"/>
                <a:gd name="connsiteY1" fmla="*/ 547010 h 2247794"/>
                <a:gd name="connsiteX2" fmla="*/ 6717921 w 6717921"/>
                <a:gd name="connsiteY2" fmla="*/ 618317 h 2247794"/>
                <a:gd name="connsiteX3" fmla="*/ 6717921 w 6717921"/>
                <a:gd name="connsiteY3" fmla="*/ 2247794 h 2247794"/>
                <a:gd name="connsiteX4" fmla="*/ 6670461 w 6717921"/>
                <a:gd name="connsiteY4" fmla="*/ 2247794 h 2247794"/>
                <a:gd name="connsiteX5" fmla="*/ 0 w 6717921"/>
                <a:gd name="connsiteY5" fmla="*/ 2247794 h 2247794"/>
                <a:gd name="connsiteX6" fmla="*/ 859661 w 6717921"/>
                <a:gd name="connsiteY6" fmla="*/ 1657970 h 2247794"/>
                <a:gd name="connsiteX7" fmla="*/ 1520688 w 6717921"/>
                <a:gd name="connsiteY7" fmla="*/ 1257151 h 2247794"/>
                <a:gd name="connsiteX8" fmla="*/ 3025094 w 6717921"/>
                <a:gd name="connsiteY8" fmla="*/ 452253 h 2247794"/>
                <a:gd name="connsiteX9" fmla="*/ 3669840 w 6717921"/>
                <a:gd name="connsiteY9" fmla="*/ 194817 h 2247794"/>
                <a:gd name="connsiteX10" fmla="*/ 3917318 w 6717921"/>
                <a:gd name="connsiteY10" fmla="*/ 123125 h 2247794"/>
                <a:gd name="connsiteX11" fmla="*/ 4851458 w 6717921"/>
                <a:gd name="connsiteY11" fmla="*/ 288 h 22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17921" h="2247794">
                  <a:moveTo>
                    <a:pt x="4851458" y="288"/>
                  </a:moveTo>
                  <a:cubicBezTo>
                    <a:pt x="5475861" y="8562"/>
                    <a:pt x="6090566" y="195046"/>
                    <a:pt x="6617662" y="547010"/>
                  </a:cubicBezTo>
                  <a:lnTo>
                    <a:pt x="6717921" y="618317"/>
                  </a:lnTo>
                  <a:lnTo>
                    <a:pt x="6717921" y="2247794"/>
                  </a:lnTo>
                  <a:lnTo>
                    <a:pt x="6670461" y="2247794"/>
                  </a:lnTo>
                  <a:cubicBezTo>
                    <a:pt x="6352820" y="2247794"/>
                    <a:pt x="5082256" y="2247794"/>
                    <a:pt x="0" y="2247794"/>
                  </a:cubicBezTo>
                  <a:cubicBezTo>
                    <a:pt x="0" y="2247794"/>
                    <a:pt x="0" y="2247794"/>
                    <a:pt x="859661" y="1657970"/>
                  </a:cubicBezTo>
                  <a:cubicBezTo>
                    <a:pt x="1071320" y="1511329"/>
                    <a:pt x="1292748" y="1377723"/>
                    <a:pt x="1520688" y="1257151"/>
                  </a:cubicBezTo>
                  <a:cubicBezTo>
                    <a:pt x="1520688" y="1257151"/>
                    <a:pt x="1520688" y="1257151"/>
                    <a:pt x="3025094" y="452253"/>
                  </a:cubicBezTo>
                  <a:cubicBezTo>
                    <a:pt x="3230241" y="344717"/>
                    <a:pt x="3448412" y="256732"/>
                    <a:pt x="3669840" y="194817"/>
                  </a:cubicBezTo>
                  <a:cubicBezTo>
                    <a:pt x="3669840" y="194817"/>
                    <a:pt x="3669840" y="194817"/>
                    <a:pt x="3917318" y="123125"/>
                  </a:cubicBezTo>
                  <a:cubicBezTo>
                    <a:pt x="4224630" y="36566"/>
                    <a:pt x="4539256" y="-3849"/>
                    <a:pt x="4851458" y="28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</p:grpSp>
      <p:sp>
        <p:nvSpPr>
          <p:cNvPr id="5" name="标题 4" descr="0081bba6-6c5f-4983-9311-ed5c3410aa1a"/>
          <p:cNvSpPr>
            <a:spLocks noGrp="1"/>
          </p:cNvSpPr>
          <p:nvPr>
            <p:ph type="ctrTitle" hasCustomPrompt="1"/>
          </p:nvPr>
        </p:nvSpPr>
        <p:spPr>
          <a:xfrm>
            <a:off x="660399" y="1408526"/>
            <a:ext cx="4813679" cy="260886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9" name="副标题 8" descr="903061cf-5dc8-4e9f-ad6c-3c2a27d3e7fd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399" y="4017391"/>
            <a:ext cx="4813679" cy="110293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zh-CN" altLang="en-US"/>
              <a:t>Click to add subtitle</a:t>
            </a:r>
            <a:endParaRPr lang="en-US"/>
          </a:p>
        </p:txBody>
      </p:sp>
      <p:sp>
        <p:nvSpPr>
          <p:cNvPr id="4" name="文本占位符 3" descr="b349e908-335b-4b75-a091-f104d1a96430"/>
          <p:cNvSpPr>
            <a:spLocks noGrp="1"/>
          </p:cNvSpPr>
          <p:nvPr>
            <p:ph type="body" sz="quarter" idx="13" hasCustomPrompt="1"/>
          </p:nvPr>
        </p:nvSpPr>
        <p:spPr>
          <a:xfrm>
            <a:off x="660399" y="5857100"/>
            <a:ext cx="4813679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7" name="文本占位符 6" descr="fdd8591d-fea1-46a4-a05e-72d56c883db2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5491976"/>
            <a:ext cx="4813679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384b7c97-8ebe-40b9-8537-ff38d244ce4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内容占位符 2" descr="61682ce8-c2b3-4e2b-8ede-e6d4a898cea5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日期占位符 3" descr="21387d04-913c-4084-8e43-e67ee2390d3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8ff541a9-c6fb-4da1-9e23-3de657a3cb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24fbcc1c-8ff0-4d0b-8d2f-e485835cacd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fb75f2d1-f1b2-40ef-8c60-19fe29e1e896"/>
          <p:cNvSpPr>
            <a:spLocks noGrp="1"/>
          </p:cNvSpPr>
          <p:nvPr>
            <p:ph type="title" hasCustomPrompt="1"/>
          </p:nvPr>
        </p:nvSpPr>
        <p:spPr>
          <a:xfrm>
            <a:off x="660398" y="2178797"/>
            <a:ext cx="10858491" cy="777873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Agenda</a:t>
            </a:r>
            <a:endParaRPr lang="en-US"/>
          </a:p>
        </p:txBody>
      </p:sp>
      <p:sp>
        <p:nvSpPr>
          <p:cNvPr id="3" name="内容占位符 2" descr="6a489cf5-511c-48ec-a0ec-dc6d80875026"/>
          <p:cNvSpPr>
            <a:spLocks noGrp="1"/>
          </p:cNvSpPr>
          <p:nvPr>
            <p:ph sz="quarter" idx="1" hasCustomPrompt="1"/>
          </p:nvPr>
        </p:nvSpPr>
        <p:spPr>
          <a:xfrm>
            <a:off x="660399" y="3429000"/>
            <a:ext cx="10858490" cy="2705100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日期占位符 3" descr="a696ebe3-f187-42e5-9b38-02b76f5d41c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3eb61c9b-a182-4dd2-9ee9-a4c4b32b00cf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c9204aca-6056-443f-b5d5-e51ddedbfa9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直接连接符 6" descr="e749e4d4-168c-4c39-a9b5-709e0917189c"/>
          <p:cNvCxnSpPr/>
          <p:nvPr/>
        </p:nvCxnSpPr>
        <p:spPr>
          <a:xfrm flipH="1">
            <a:off x="5337278" y="3429000"/>
            <a:ext cx="0" cy="2453420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2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任意多边形 18" descr="b4fc00d6-58ef-43e9-b753-691cf51ff00f"/>
          <p:cNvSpPr/>
          <p:nvPr/>
        </p:nvSpPr>
        <p:spPr bwMode="auto">
          <a:xfrm>
            <a:off x="0" y="0"/>
            <a:ext cx="12192000" cy="1852246"/>
          </a:xfrm>
          <a:custGeom>
            <a:avLst/>
            <a:gdLst>
              <a:gd name="connsiteX0" fmla="*/ 0 w 12192000"/>
              <a:gd name="connsiteY0" fmla="*/ 0 h 1852246"/>
              <a:gd name="connsiteX1" fmla="*/ 12192000 w 12192000"/>
              <a:gd name="connsiteY1" fmla="*/ 0 h 1852246"/>
              <a:gd name="connsiteX2" fmla="*/ 12192000 w 12192000"/>
              <a:gd name="connsiteY2" fmla="*/ 1359127 h 1852246"/>
              <a:gd name="connsiteX3" fmla="*/ 8232776 w 12192000"/>
              <a:gd name="connsiteY3" fmla="*/ 1852246 h 1852246"/>
              <a:gd name="connsiteX4" fmla="*/ 0 w 12192000"/>
              <a:gd name="connsiteY4" fmla="*/ 827314 h 185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852246">
                <a:moveTo>
                  <a:pt x="0" y="0"/>
                </a:moveTo>
                <a:lnTo>
                  <a:pt x="12192000" y="0"/>
                </a:lnTo>
                <a:lnTo>
                  <a:pt x="12192000" y="1359127"/>
                </a:lnTo>
                <a:lnTo>
                  <a:pt x="8232776" y="1852246"/>
                </a:lnTo>
                <a:lnTo>
                  <a:pt x="0" y="827314"/>
                </a:lnTo>
                <a:close/>
              </a:path>
            </a:pathLst>
          </a:custGeom>
          <a:blipFill>
            <a:blip r:embed="rId2"/>
            <a:stretch>
              <a:fillRect t="-239156" b="-29740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14" descr="241e9b66-49d6-465c-b6a5-5baa7b5eb8d8"/>
          <p:cNvSpPr/>
          <p:nvPr/>
        </p:nvSpPr>
        <p:spPr>
          <a:xfrm>
            <a:off x="-1385" y="870269"/>
            <a:ext cx="5911215" cy="1475691"/>
          </a:xfrm>
          <a:custGeom>
            <a:avLst/>
            <a:gdLst>
              <a:gd name="connsiteX0" fmla="*/ 0 w 5911215"/>
              <a:gd name="connsiteY0" fmla="*/ 0 h 1475691"/>
              <a:gd name="connsiteX1" fmla="*/ 5911215 w 5911215"/>
              <a:gd name="connsiteY1" fmla="*/ 731931 h 1475691"/>
              <a:gd name="connsiteX2" fmla="*/ 0 w 5911215"/>
              <a:gd name="connsiteY2" fmla="*/ 1475691 h 147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1215" h="1475691">
                <a:moveTo>
                  <a:pt x="0" y="0"/>
                </a:moveTo>
                <a:lnTo>
                  <a:pt x="5911215" y="731931"/>
                </a:lnTo>
                <a:lnTo>
                  <a:pt x="0" y="1475691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19050">
            <a:noFill/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7" name="任意多边形 16" descr="5acea784-0b44-4f92-9479-3373dd6e5abc"/>
          <p:cNvSpPr/>
          <p:nvPr/>
        </p:nvSpPr>
        <p:spPr>
          <a:xfrm>
            <a:off x="8361756" y="1403681"/>
            <a:ext cx="3830245" cy="765827"/>
          </a:xfrm>
          <a:custGeom>
            <a:avLst/>
            <a:gdLst>
              <a:gd name="connsiteX0" fmla="*/ 3830245 w 3830245"/>
              <a:gd name="connsiteY0" fmla="*/ 0 h 765827"/>
              <a:gd name="connsiteX1" fmla="*/ 3830245 w 3830245"/>
              <a:gd name="connsiteY1" fmla="*/ 565344 h 765827"/>
              <a:gd name="connsiteX2" fmla="*/ 2136869 w 3830245"/>
              <a:gd name="connsiteY2" fmla="*/ 765827 h 765827"/>
              <a:gd name="connsiteX3" fmla="*/ 0 w 3830245"/>
              <a:gd name="connsiteY3" fmla="*/ 475519 h 765827"/>
              <a:gd name="connsiteX4" fmla="*/ 3790198 w 3830245"/>
              <a:gd name="connsiteY4" fmla="*/ 4076 h 76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0245" h="765827">
                <a:moveTo>
                  <a:pt x="3830245" y="0"/>
                </a:moveTo>
                <a:lnTo>
                  <a:pt x="3830245" y="565344"/>
                </a:lnTo>
                <a:lnTo>
                  <a:pt x="2136869" y="765827"/>
                </a:lnTo>
                <a:lnTo>
                  <a:pt x="0" y="475519"/>
                </a:lnTo>
                <a:lnTo>
                  <a:pt x="3790198" y="4076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19050">
            <a:noFill/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12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6ff10988-26c6-4caa-a951-6e7d472f7a9f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7" name="矩形 6" descr="8b91b715-1dc6-4223-9fe5-8180b0d5114b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 descr="bbd90294-371e-422e-b0ba-52470c030ed5"/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blipFill>
              <a:blip r:embed="rId2"/>
              <a:stretch>
                <a:fillRect l="-183" r="-18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 descr="bdad5bf5-c6cd-47cf-967f-7f394a03974a"/>
            <p:cNvGrpSpPr/>
            <p:nvPr/>
          </p:nvGrpSpPr>
          <p:grpSpPr>
            <a:xfrm>
              <a:off x="0" y="0"/>
              <a:ext cx="9458290" cy="6858000"/>
              <a:chOff x="0" y="0"/>
              <a:chExt cx="9458290" cy="6858000"/>
            </a:xfrm>
          </p:grpSpPr>
          <p:sp>
            <p:nvSpPr>
              <p:cNvPr id="18" name="任意多边形 17" descr="e285afff-83d8-497e-ac21-e16fe4f89a8c"/>
              <p:cNvSpPr/>
              <p:nvPr/>
            </p:nvSpPr>
            <p:spPr bwMode="auto">
              <a:xfrm>
                <a:off x="0" y="0"/>
                <a:ext cx="9458290" cy="6858000"/>
              </a:xfrm>
              <a:custGeom>
                <a:avLst/>
                <a:gdLst>
                  <a:gd name="connsiteX0" fmla="*/ 0 w 9458290"/>
                  <a:gd name="connsiteY0" fmla="*/ 0 h 6858000"/>
                  <a:gd name="connsiteX1" fmla="*/ 2328100 w 9458290"/>
                  <a:gd name="connsiteY1" fmla="*/ 0 h 6858000"/>
                  <a:gd name="connsiteX2" fmla="*/ 2340039 w 9458290"/>
                  <a:gd name="connsiteY2" fmla="*/ 4619 h 6858000"/>
                  <a:gd name="connsiteX3" fmla="*/ 5609546 w 9458290"/>
                  <a:gd name="connsiteY3" fmla="*/ 2811870 h 6858000"/>
                  <a:gd name="connsiteX4" fmla="*/ 6844351 w 9458290"/>
                  <a:gd name="connsiteY4" fmla="*/ 5179867 h 6858000"/>
                  <a:gd name="connsiteX5" fmla="*/ 7861061 w 9458290"/>
                  <a:gd name="connsiteY5" fmla="*/ 6334987 h 6858000"/>
                  <a:gd name="connsiteX6" fmla="*/ 8236314 w 9458290"/>
                  <a:gd name="connsiteY6" fmla="*/ 6517881 h 6858000"/>
                  <a:gd name="connsiteX7" fmla="*/ 9458290 w 9458290"/>
                  <a:gd name="connsiteY7" fmla="*/ 6858000 h 6858000"/>
                  <a:gd name="connsiteX8" fmla="*/ 0 w 9458290"/>
                  <a:gd name="connsiteY8" fmla="*/ 6858000 h 6858000"/>
                  <a:gd name="connsiteX9" fmla="*/ 0 w 9458290"/>
                  <a:gd name="connsiteY9" fmla="*/ 7144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58290" h="6858000">
                    <a:moveTo>
                      <a:pt x="0" y="0"/>
                    </a:moveTo>
                    <a:lnTo>
                      <a:pt x="2328100" y="0"/>
                    </a:lnTo>
                    <a:lnTo>
                      <a:pt x="2340039" y="4619"/>
                    </a:lnTo>
                    <a:cubicBezTo>
                      <a:pt x="3699080" y="564236"/>
                      <a:pt x="4848817" y="1548457"/>
                      <a:pt x="5609546" y="2811870"/>
                    </a:cubicBezTo>
                    <a:cubicBezTo>
                      <a:pt x="5984798" y="3440769"/>
                      <a:pt x="6530037" y="4534925"/>
                      <a:pt x="6844351" y="5179867"/>
                    </a:cubicBezTo>
                    <a:cubicBezTo>
                      <a:pt x="7072069" y="5651541"/>
                      <a:pt x="7421663" y="6052625"/>
                      <a:pt x="7861061" y="6334987"/>
                    </a:cubicBezTo>
                    <a:cubicBezTo>
                      <a:pt x="7989353" y="6418413"/>
                      <a:pt x="8120851" y="6485795"/>
                      <a:pt x="8236314" y="6517881"/>
                    </a:cubicBezTo>
                    <a:cubicBezTo>
                      <a:pt x="9458290" y="6858000"/>
                      <a:pt x="9458290" y="6858000"/>
                      <a:pt x="9458290" y="6858000"/>
                    </a:cubicBezTo>
                    <a:cubicBezTo>
                      <a:pt x="0" y="6858000"/>
                      <a:pt x="0" y="6858000"/>
                      <a:pt x="0" y="6858000"/>
                    </a:cubicBezTo>
                    <a:cubicBezTo>
                      <a:pt x="0" y="1638300"/>
                      <a:pt x="0" y="333375"/>
                      <a:pt x="0" y="714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1">
                      <a:alpha val="7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zh-CN" altLang="en-US"/>
              </a:p>
            </p:txBody>
          </p:sp>
          <p:sp>
            <p:nvSpPr>
              <p:cNvPr id="19" name="任意多边形 18" descr="e62a2468-fba9-452a-810a-a64aad0ae430"/>
              <p:cNvSpPr/>
              <p:nvPr/>
            </p:nvSpPr>
            <p:spPr bwMode="auto">
              <a:xfrm>
                <a:off x="2321309" y="0"/>
                <a:ext cx="3711957" cy="3547357"/>
              </a:xfrm>
              <a:custGeom>
                <a:avLst/>
                <a:gdLst>
                  <a:gd name="connsiteX0" fmla="*/ 0 w 3711957"/>
                  <a:gd name="connsiteY0" fmla="*/ 0 h 3547357"/>
                  <a:gd name="connsiteX1" fmla="*/ 1596056 w 3711957"/>
                  <a:gd name="connsiteY1" fmla="*/ 0 h 3547357"/>
                  <a:gd name="connsiteX2" fmla="*/ 1862511 w 3711957"/>
                  <a:gd name="connsiteY2" fmla="*/ 248053 h 3547357"/>
                  <a:gd name="connsiteX3" fmla="*/ 3554793 w 3711957"/>
                  <a:gd name="connsiteY3" fmla="*/ 3033888 h 3547357"/>
                  <a:gd name="connsiteX4" fmla="*/ 3711957 w 3711957"/>
                  <a:gd name="connsiteY4" fmla="*/ 3547357 h 3547357"/>
                  <a:gd name="connsiteX5" fmla="*/ 3288575 w 3711957"/>
                  <a:gd name="connsiteY5" fmla="*/ 2812454 h 3547357"/>
                  <a:gd name="connsiteX6" fmla="*/ 86711 w 3711957"/>
                  <a:gd name="connsiteY6" fmla="*/ 34614 h 3547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11957" h="3547357">
                    <a:moveTo>
                      <a:pt x="0" y="0"/>
                    </a:moveTo>
                    <a:lnTo>
                      <a:pt x="1596056" y="0"/>
                    </a:lnTo>
                    <a:lnTo>
                      <a:pt x="1862511" y="248053"/>
                    </a:lnTo>
                    <a:cubicBezTo>
                      <a:pt x="2638818" y="1022281"/>
                      <a:pt x="3220818" y="1975258"/>
                      <a:pt x="3554793" y="3033888"/>
                    </a:cubicBezTo>
                    <a:cubicBezTo>
                      <a:pt x="3609319" y="3203974"/>
                      <a:pt x="3660638" y="3377270"/>
                      <a:pt x="3711957" y="3547357"/>
                    </a:cubicBezTo>
                    <a:cubicBezTo>
                      <a:pt x="3574037" y="3300250"/>
                      <a:pt x="3432910" y="3056352"/>
                      <a:pt x="3288575" y="2812454"/>
                    </a:cubicBezTo>
                    <a:cubicBezTo>
                      <a:pt x="2539839" y="1569898"/>
                      <a:pt x="1416170" y="598117"/>
                      <a:pt x="86711" y="34614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zh-CN" altLang="en-US"/>
              </a:p>
            </p:txBody>
          </p:sp>
        </p:grpSp>
      </p:grpSp>
      <p:sp>
        <p:nvSpPr>
          <p:cNvPr id="5" name="标题 4" descr="1641e3ac-8e8d-4ab6-a83c-4565de847915"/>
          <p:cNvSpPr>
            <a:spLocks noGrp="1"/>
          </p:cNvSpPr>
          <p:nvPr>
            <p:ph type="title" hasCustomPrompt="1"/>
          </p:nvPr>
        </p:nvSpPr>
        <p:spPr>
          <a:xfrm>
            <a:off x="6531428" y="2545852"/>
            <a:ext cx="4987471" cy="1435260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4800"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25" name="文本占位符 24" descr="f4bbca08-add5-473b-b4e1-3f3435ab922b"/>
          <p:cNvSpPr>
            <a:spLocks noGrp="1"/>
          </p:cNvSpPr>
          <p:nvPr>
            <p:ph type="body" sz="quarter" idx="1" hasCustomPrompt="1"/>
          </p:nvPr>
        </p:nvSpPr>
        <p:spPr>
          <a:xfrm>
            <a:off x="6531428" y="3992967"/>
            <a:ext cx="4987471" cy="7590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zh-CN" altLang="en-US"/>
              <a:t>Click to add text</a:t>
            </a:r>
            <a:endParaRPr lang="en-US"/>
          </a:p>
        </p:txBody>
      </p:sp>
      <p:sp>
        <p:nvSpPr>
          <p:cNvPr id="4" name="日期占位符 3" descr="b6a9e65c-7ff2-47c9-b854-42b458e237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pPr/>
              <a:t>2025/9/7</a:t>
            </a:fld>
            <a:endParaRPr lang="en-US" altLang="zh-CN"/>
          </a:p>
        </p:txBody>
      </p:sp>
      <p:sp>
        <p:nvSpPr>
          <p:cNvPr id="6" name="页脚占位符 5" descr="5349ee49-2976-49a9-a50e-3ee6b645a29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/>
          </a:p>
        </p:txBody>
      </p:sp>
      <p:sp>
        <p:nvSpPr>
          <p:cNvPr id="8" name="灯片编号占位符 7" descr="709a951a-cb78-4b1e-9476-8cec2a611a6d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3a56c68-1f0a-4b24-963b-43109b5ecd5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日期占位符 2" descr="58ca7c31-b1c4-4099-989e-57c656c140c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 descr="33d28d7a-2985-4092-961a-8ca4e55076c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 descr="c717fa6c-8371-4135-a269-cfa45a4e765c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descr="15563513-9e36-458e-9dac-e04006cbf3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 descr="c601bfd9-1c76-4196-a7a6-7394548d484f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 descr="db42e84b-68b1-497e-a5b4-e1b26f7b156d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 descr="af1303fc-8abf-4b06-98fb-ff11753ca9ec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矩形 5" descr="7d102734-661d-45fa-9159-c8a5ea60f945"/>
            <p:cNvSpPr/>
            <p:nvPr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blipFill>
              <a:blip r:embed="rId2"/>
              <a:stretch>
                <a:fillRect l="-183" r="-183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8" name="任意多边形 7" descr="88761fa1-00dc-4bcd-bd48-4b8facd3a940"/>
            <p:cNvSpPr/>
            <p:nvPr/>
          </p:nvSpPr>
          <p:spPr bwMode="auto">
            <a:xfrm>
              <a:off x="0" y="0"/>
              <a:ext cx="8824686" cy="6858000"/>
            </a:xfrm>
            <a:custGeom>
              <a:avLst/>
              <a:gdLst>
                <a:gd name="connsiteX0" fmla="*/ 0 w 8824686"/>
                <a:gd name="connsiteY0" fmla="*/ 0 h 6858000"/>
                <a:gd name="connsiteX1" fmla="*/ 4429348 w 8824686"/>
                <a:gd name="connsiteY1" fmla="*/ 0 h 6858000"/>
                <a:gd name="connsiteX2" fmla="*/ 4595186 w 8824686"/>
                <a:gd name="connsiteY2" fmla="*/ 139821 h 6858000"/>
                <a:gd name="connsiteX3" fmla="*/ 6115013 w 8824686"/>
                <a:gd name="connsiteY3" fmla="*/ 3399381 h 6858000"/>
                <a:gd name="connsiteX4" fmla="*/ 8824686 w 8824686"/>
                <a:gd name="connsiteY4" fmla="*/ 6858000 h 6858000"/>
                <a:gd name="connsiteX5" fmla="*/ 0 w 8824686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24686" h="6858000">
                  <a:moveTo>
                    <a:pt x="0" y="0"/>
                  </a:moveTo>
                  <a:lnTo>
                    <a:pt x="4429348" y="0"/>
                  </a:lnTo>
                  <a:lnTo>
                    <a:pt x="4595186" y="139821"/>
                  </a:lnTo>
                  <a:cubicBezTo>
                    <a:pt x="5272482" y="758366"/>
                    <a:pt x="5828378" y="1804556"/>
                    <a:pt x="6115013" y="3399381"/>
                  </a:cubicBezTo>
                  <a:cubicBezTo>
                    <a:pt x="6405005" y="5012882"/>
                    <a:pt x="7221224" y="6281564"/>
                    <a:pt x="8824686" y="6858000"/>
                  </a:cubicBez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6000"/>
                  </a:schemeClr>
                </a:gs>
                <a:gs pos="55000">
                  <a:schemeClr val="accent1">
                    <a:alpha val="95000"/>
                  </a:schemeClr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  <p:sp>
          <p:nvSpPr>
            <p:cNvPr id="9" name="任意多边形 8" descr="eea68b1f-1951-4b0b-9c32-08376b8053e5"/>
            <p:cNvSpPr/>
            <p:nvPr/>
          </p:nvSpPr>
          <p:spPr bwMode="auto">
            <a:xfrm>
              <a:off x="3259110" y="1"/>
              <a:ext cx="2675009" cy="2588289"/>
            </a:xfrm>
            <a:custGeom>
              <a:avLst/>
              <a:gdLst>
                <a:gd name="connsiteX0" fmla="*/ 0 w 2675009"/>
                <a:gd name="connsiteY0" fmla="*/ 0 h 2588289"/>
                <a:gd name="connsiteX1" fmla="*/ 1169348 w 2675009"/>
                <a:gd name="connsiteY1" fmla="*/ 0 h 2588289"/>
                <a:gd name="connsiteX2" fmla="*/ 1219480 w 2675009"/>
                <a:gd name="connsiteY2" fmla="*/ 38507 h 2588289"/>
                <a:gd name="connsiteX3" fmla="*/ 2673744 w 2675009"/>
                <a:gd name="connsiteY3" fmla="*/ 2583160 h 2588289"/>
                <a:gd name="connsiteX4" fmla="*/ 2675009 w 2675009"/>
                <a:gd name="connsiteY4" fmla="*/ 2588289 h 2588289"/>
                <a:gd name="connsiteX5" fmla="*/ 2650670 w 2675009"/>
                <a:gd name="connsiteY5" fmla="*/ 2547032 h 2588289"/>
                <a:gd name="connsiteX6" fmla="*/ 199853 w 2675009"/>
                <a:gd name="connsiteY6" fmla="*/ 116582 h 258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5009" h="2588289">
                  <a:moveTo>
                    <a:pt x="0" y="0"/>
                  </a:moveTo>
                  <a:lnTo>
                    <a:pt x="1169348" y="0"/>
                  </a:lnTo>
                  <a:lnTo>
                    <a:pt x="1219480" y="38507"/>
                  </a:lnTo>
                  <a:cubicBezTo>
                    <a:pt x="1823767" y="537554"/>
                    <a:pt x="2341540" y="1358754"/>
                    <a:pt x="2673744" y="2583160"/>
                  </a:cubicBezTo>
                  <a:lnTo>
                    <a:pt x="2675009" y="2588289"/>
                  </a:lnTo>
                  <a:lnTo>
                    <a:pt x="2650670" y="2547032"/>
                  </a:lnTo>
                  <a:cubicBezTo>
                    <a:pt x="2037908" y="1553973"/>
                    <a:pt x="1195015" y="723219"/>
                    <a:pt x="199853" y="116582"/>
                  </a:cubicBezTo>
                  <a:close/>
                </a:path>
              </a:pathLst>
            </a:custGeom>
            <a:gradFill flip="none" rotWithShape="1">
              <a:gsLst>
                <a:gs pos="23000">
                  <a:schemeClr val="accent2"/>
                </a:gs>
                <a:gs pos="100000">
                  <a:schemeClr val="accent2">
                    <a:alpha val="46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  <p:sp>
          <p:nvSpPr>
            <p:cNvPr id="10" name="任意多边形 9" descr="a923ec85-29ad-45b3-9126-c7429f90010c"/>
            <p:cNvSpPr/>
            <p:nvPr/>
          </p:nvSpPr>
          <p:spPr bwMode="auto">
            <a:xfrm>
              <a:off x="5474079" y="5590361"/>
              <a:ext cx="6717921" cy="1267639"/>
            </a:xfrm>
            <a:custGeom>
              <a:avLst/>
              <a:gdLst>
                <a:gd name="connsiteX0" fmla="*/ 4851458 w 6717921"/>
                <a:gd name="connsiteY0" fmla="*/ 288 h 2247794"/>
                <a:gd name="connsiteX1" fmla="*/ 6617662 w 6717921"/>
                <a:gd name="connsiteY1" fmla="*/ 547010 h 2247794"/>
                <a:gd name="connsiteX2" fmla="*/ 6717921 w 6717921"/>
                <a:gd name="connsiteY2" fmla="*/ 618317 h 2247794"/>
                <a:gd name="connsiteX3" fmla="*/ 6717921 w 6717921"/>
                <a:gd name="connsiteY3" fmla="*/ 2247794 h 2247794"/>
                <a:gd name="connsiteX4" fmla="*/ 6670461 w 6717921"/>
                <a:gd name="connsiteY4" fmla="*/ 2247794 h 2247794"/>
                <a:gd name="connsiteX5" fmla="*/ 0 w 6717921"/>
                <a:gd name="connsiteY5" fmla="*/ 2247794 h 2247794"/>
                <a:gd name="connsiteX6" fmla="*/ 859661 w 6717921"/>
                <a:gd name="connsiteY6" fmla="*/ 1657970 h 2247794"/>
                <a:gd name="connsiteX7" fmla="*/ 1520688 w 6717921"/>
                <a:gd name="connsiteY7" fmla="*/ 1257151 h 2247794"/>
                <a:gd name="connsiteX8" fmla="*/ 3025094 w 6717921"/>
                <a:gd name="connsiteY8" fmla="*/ 452253 h 2247794"/>
                <a:gd name="connsiteX9" fmla="*/ 3669840 w 6717921"/>
                <a:gd name="connsiteY9" fmla="*/ 194817 h 2247794"/>
                <a:gd name="connsiteX10" fmla="*/ 3917318 w 6717921"/>
                <a:gd name="connsiteY10" fmla="*/ 123125 h 2247794"/>
                <a:gd name="connsiteX11" fmla="*/ 4851458 w 6717921"/>
                <a:gd name="connsiteY11" fmla="*/ 288 h 22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17921" h="2247794">
                  <a:moveTo>
                    <a:pt x="4851458" y="288"/>
                  </a:moveTo>
                  <a:cubicBezTo>
                    <a:pt x="5475861" y="8562"/>
                    <a:pt x="6090566" y="195046"/>
                    <a:pt x="6617662" y="547010"/>
                  </a:cubicBezTo>
                  <a:lnTo>
                    <a:pt x="6717921" y="618317"/>
                  </a:lnTo>
                  <a:lnTo>
                    <a:pt x="6717921" y="2247794"/>
                  </a:lnTo>
                  <a:lnTo>
                    <a:pt x="6670461" y="2247794"/>
                  </a:lnTo>
                  <a:cubicBezTo>
                    <a:pt x="6352820" y="2247794"/>
                    <a:pt x="5082256" y="2247794"/>
                    <a:pt x="0" y="2247794"/>
                  </a:cubicBezTo>
                  <a:cubicBezTo>
                    <a:pt x="0" y="2247794"/>
                    <a:pt x="0" y="2247794"/>
                    <a:pt x="859661" y="1657970"/>
                  </a:cubicBezTo>
                  <a:cubicBezTo>
                    <a:pt x="1071320" y="1511329"/>
                    <a:pt x="1292748" y="1377723"/>
                    <a:pt x="1520688" y="1257151"/>
                  </a:cubicBezTo>
                  <a:cubicBezTo>
                    <a:pt x="1520688" y="1257151"/>
                    <a:pt x="1520688" y="1257151"/>
                    <a:pt x="3025094" y="452253"/>
                  </a:cubicBezTo>
                  <a:cubicBezTo>
                    <a:pt x="3230241" y="344717"/>
                    <a:pt x="3448412" y="256732"/>
                    <a:pt x="3669840" y="194817"/>
                  </a:cubicBezTo>
                  <a:cubicBezTo>
                    <a:pt x="3669840" y="194817"/>
                    <a:pt x="3669840" y="194817"/>
                    <a:pt x="3917318" y="123125"/>
                  </a:cubicBezTo>
                  <a:cubicBezTo>
                    <a:pt x="4224630" y="36566"/>
                    <a:pt x="4539256" y="-3849"/>
                    <a:pt x="4851458" y="28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zh-CN" altLang="en-US"/>
            </a:p>
          </p:txBody>
        </p:sp>
      </p:grpSp>
      <p:sp>
        <p:nvSpPr>
          <p:cNvPr id="5" name="标题 4" descr="28249402-471e-43d6-8258-5ab039a1e548"/>
          <p:cNvSpPr>
            <a:spLocks noGrp="1"/>
          </p:cNvSpPr>
          <p:nvPr>
            <p:ph type="title" hasCustomPrompt="1"/>
          </p:nvPr>
        </p:nvSpPr>
        <p:spPr>
          <a:xfrm>
            <a:off x="660399" y="1408526"/>
            <a:ext cx="4813679" cy="260886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4" name="文本占位符 3" descr="870352ed-9de1-449e-a02c-c16262cd9157"/>
          <p:cNvSpPr>
            <a:spLocks noGrp="1"/>
          </p:cNvSpPr>
          <p:nvPr>
            <p:ph type="body" sz="quarter" idx="13" hasCustomPrompt="1"/>
          </p:nvPr>
        </p:nvSpPr>
        <p:spPr>
          <a:xfrm>
            <a:off x="660399" y="5857100"/>
            <a:ext cx="4813679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7" name="文本占位符 6" descr="019f0c96-d34a-41f2-a52a-352f046747a8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5491976"/>
            <a:ext cx="4813679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61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0081bba6-6c5f-4983-9311-ed5c3410aa1a"/>
          <p:cNvSpPr>
            <a:spLocks noGrp="1"/>
          </p:cNvSpPr>
          <p:nvPr>
            <p:ph type="ctrTitle"/>
          </p:nvPr>
        </p:nvSpPr>
        <p:spPr>
          <a:xfrm>
            <a:off x="98424" y="1818101"/>
            <a:ext cx="5969001" cy="2608865"/>
          </a:xfrm>
        </p:spPr>
        <p:txBody>
          <a:bodyPr anchorCtr="0">
            <a:normAutofit fontScale="90000"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dirty="0" smtClean="0">
                <a:solidFill>
                  <a:srgbClr val="FFFFFF"/>
                </a:solidFill>
                <a:ea typeface="微软雅黑"/>
              </a:rPr>
              <a:t>  </a:t>
            </a:r>
            <a:r>
              <a:rPr lang="zh-CN" altLang="en-US" sz="8900" dirty="0" smtClean="0">
                <a:solidFill>
                  <a:srgbClr val="FFFFFF"/>
                </a:solidFill>
                <a:ea typeface="微软雅黑"/>
              </a:rPr>
              <a:t>校园健康跑</a:t>
            </a:r>
            <a:r>
              <a:rPr lang="en-US" altLang="zh-CN" sz="8900" dirty="0" smtClean="0">
                <a:solidFill>
                  <a:srgbClr val="FFFFFF"/>
                </a:solidFill>
                <a:ea typeface="微软雅黑"/>
              </a:rPr>
              <a:t/>
            </a:r>
            <a:br>
              <a:rPr lang="en-US" altLang="zh-CN" sz="8900" dirty="0" smtClean="0">
                <a:solidFill>
                  <a:srgbClr val="FFFFFF"/>
                </a:solidFill>
                <a:ea typeface="微软雅黑"/>
              </a:rPr>
            </a:br>
            <a:endParaRPr lang="en-US" sz="5400" b="1" i="0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294947f1-1381-4ec7-a054-491138bda2c8.source.5.zh-Hans.pptx" descr="223c27c7-9602-4533-aefc-a6c0bec55953">
            <a:extLst>
              <a:ext uri="{FF2B5EF4-FFF2-40B4-BE49-F238E27FC236}">
                <a16:creationId xmlns:a16="http://schemas.microsoft.com/office/drawing/2014/main" xmlns="" id="{6FAA3882-F4B2-DA3E-2ACA-4F7AADB7A01B}"/>
              </a:ext>
            </a:extLst>
          </p:cNvPr>
          <p:cNvGrpSpPr/>
          <p:nvPr/>
        </p:nvGrpSpPr>
        <p:grpSpPr>
          <a:xfrm>
            <a:off x="0" y="310516"/>
            <a:ext cx="12192000" cy="4432934"/>
            <a:chOff x="0" y="1691641"/>
            <a:chExt cx="12192000" cy="3512880"/>
          </a:xfrm>
        </p:grpSpPr>
        <p:grpSp>
          <p:nvGrpSpPr>
            <p:cNvPr id="8" name="组合 3" descr="0ab612aa-06ff-4a12-907f-fd67cc0e2da5">
              <a:extLst>
                <a:ext uri="{FF2B5EF4-FFF2-40B4-BE49-F238E27FC236}">
                  <a16:creationId xmlns:a16="http://schemas.microsoft.com/office/drawing/2014/main" xmlns="" id="{A2C81B81-4CFA-994C-1B80-7E21EF41828D}"/>
                </a:ext>
              </a:extLst>
            </p:cNvPr>
            <p:cNvGrpSpPr/>
            <p:nvPr/>
          </p:nvGrpSpPr>
          <p:grpSpPr>
            <a:xfrm>
              <a:off x="660400" y="2799873"/>
              <a:ext cx="10858498" cy="2404648"/>
              <a:chOff x="660400" y="2799873"/>
              <a:chExt cx="10858498" cy="2404648"/>
            </a:xfrm>
          </p:grpSpPr>
          <p:sp>
            <p:nvSpPr>
              <p:cNvPr id="6" name="Bullet1" descr="2df3b186-e5eb-41df-aacb-930278e9b4b0">
                <a:extLst>
                  <a:ext uri="{FF2B5EF4-FFF2-40B4-BE49-F238E27FC236}">
                    <a16:creationId xmlns:a16="http://schemas.microsoft.com/office/drawing/2014/main" xmlns="" id="{81849B8A-76FA-47D2-E3E3-3EE33E732B8C}"/>
                  </a:ext>
                </a:extLst>
              </p:cNvPr>
              <p:cNvSpPr/>
              <p:nvPr/>
            </p:nvSpPr>
            <p:spPr>
              <a:xfrm>
                <a:off x="660400" y="2799873"/>
                <a:ext cx="3565526" cy="991077"/>
              </a:xfrm>
              <a:prstGeom prst="chevron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0" anchor="ctr" anchorCtr="0">
                <a:normAutofit lnSpcReduction="10000"/>
              </a:bodyPr>
              <a:lstStyle/>
              <a:p>
                <a:r>
                  <a:rPr lang="zh-CN" altLang="en-US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以</a:t>
                </a:r>
                <a:r>
                  <a:rPr lang="zh-CN" altLang="en-US" sz="2000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“增强体质，掌握技能，培育习惯，塑造人格”为成长目标</a:t>
                </a:r>
                <a:endParaRPr lang="en-US" sz="2000" b="1" i="0" u="none" dirty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9" name="Bullet2" descr="26d68217-462c-4766-8d1a-d6fb5f2f6171">
                <a:extLst>
                  <a:ext uri="{FF2B5EF4-FFF2-40B4-BE49-F238E27FC236}">
                    <a16:creationId xmlns:a16="http://schemas.microsoft.com/office/drawing/2014/main" xmlns="" id="{1A2FD4FD-0DB0-7F94-EBDA-1CFCC845D97E}"/>
                  </a:ext>
                </a:extLst>
              </p:cNvPr>
              <p:cNvSpPr/>
              <p:nvPr/>
            </p:nvSpPr>
            <p:spPr>
              <a:xfrm>
                <a:off x="4306885" y="2799873"/>
                <a:ext cx="3565526" cy="1010127"/>
              </a:xfrm>
              <a:prstGeom prst="chevron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sz="2000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弘扬不断奔跑的厦工精神</a:t>
                </a:r>
                <a:endParaRPr lang="en-US" sz="2000" b="1" i="0" u="none" dirty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3" name="Bullet3" descr="b4715ad0-4174-4c4e-968b-298555bd99a7">
                <a:extLst>
                  <a:ext uri="{FF2B5EF4-FFF2-40B4-BE49-F238E27FC236}">
                    <a16:creationId xmlns:a16="http://schemas.microsoft.com/office/drawing/2014/main" xmlns="" id="{804C99B6-4032-6A45-D0BE-9ECBC35E3557}"/>
                  </a:ext>
                </a:extLst>
              </p:cNvPr>
              <p:cNvSpPr/>
              <p:nvPr/>
            </p:nvSpPr>
            <p:spPr>
              <a:xfrm>
                <a:off x="7953372" y="2799873"/>
                <a:ext cx="3565526" cy="1029177"/>
              </a:xfrm>
              <a:prstGeom prst="chevron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sz="2000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树立正确的健康观与人生价值观</a:t>
                </a:r>
                <a:endParaRPr lang="en-US" sz="2000" b="1" i="0" u="none" dirty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33" name="Bullet4" descr="adb71a9a-83dc-4bdb-a4de-51158bb08cbd">
                <a:extLst>
                  <a:ext uri="{FF2B5EF4-FFF2-40B4-BE49-F238E27FC236}">
                    <a16:creationId xmlns:a16="http://schemas.microsoft.com/office/drawing/2014/main" xmlns="" id="{178052DC-2153-DEC5-1BEF-AD1BAE77AF0A}"/>
                  </a:ext>
                </a:extLst>
              </p:cNvPr>
              <p:cNvSpPr/>
              <p:nvPr/>
            </p:nvSpPr>
            <p:spPr>
              <a:xfrm flipH="1">
                <a:off x="7762875" y="4079037"/>
                <a:ext cx="3756018" cy="1125484"/>
              </a:xfrm>
              <a:prstGeom prst="chevron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sz="2000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养成终身锻炼习惯</a:t>
                </a:r>
                <a:endParaRPr lang="en-US" altLang="zh-CN" sz="2000" b="1" dirty="0" smtClean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endParaRPr>
              </a:p>
              <a:p>
                <a:r>
                  <a:rPr lang="zh-CN" altLang="en-US" sz="2000" b="1" dirty="0" smtClean="0"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sym typeface="+mn-ea"/>
                  </a:rPr>
                  <a:t>掌握终身体育能力</a:t>
                </a:r>
                <a:endParaRPr lang="en-US" sz="2000" b="1" i="0" u="none" dirty="0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sp>
          <p:nvSpPr>
            <p:cNvPr id="5" name="PictureMisc1" descr="8e0176e5-9083-4e81-819e-85e2c5325289">
              <a:extLst>
                <a:ext uri="{FF2B5EF4-FFF2-40B4-BE49-F238E27FC236}">
                  <a16:creationId xmlns:a16="http://schemas.microsoft.com/office/drawing/2014/main" xmlns="" id="{DCDFE74D-19F7-256B-80BA-60EF771CBBA6}"/>
                </a:ext>
              </a:extLst>
            </p:cNvPr>
            <p:cNvSpPr/>
            <p:nvPr/>
          </p:nvSpPr>
          <p:spPr>
            <a:xfrm>
              <a:off x="0" y="1691641"/>
              <a:ext cx="12192000" cy="923886"/>
            </a:xfrm>
            <a:prstGeom prst="rect">
              <a:avLst/>
            </a:prstGeom>
            <a:blipFill rotWithShape="1">
              <a:blip r:embed="rId2"/>
              <a:stretch>
                <a:fillRect t="-185262" b="-182574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/>
            </a:p>
          </p:txBody>
        </p:sp>
      </p:grpSp>
      <p:sp>
        <p:nvSpPr>
          <p:cNvPr id="27" name="矩形 26"/>
          <p:cNvSpPr/>
          <p:nvPr/>
        </p:nvSpPr>
        <p:spPr>
          <a:xfrm>
            <a:off x="2952750" y="491609"/>
            <a:ext cx="67246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chemeClr val="bg2"/>
                </a:solidFill>
              </a:rPr>
              <a:t>校园健康跑的目的和意义</a:t>
            </a:r>
            <a:endParaRPr lang="zh-CN" altLang="en-US" sz="4400" dirty="0">
              <a:solidFill>
                <a:schemeClr val="bg2"/>
              </a:solidFill>
            </a:endParaRPr>
          </a:p>
        </p:txBody>
      </p:sp>
      <p:sp>
        <p:nvSpPr>
          <p:cNvPr id="28" name="Bullet4" descr="adb71a9a-83dc-4bdb-a4de-51158bb08cbd">
            <a:extLst>
              <a:ext uri="{FF2B5EF4-FFF2-40B4-BE49-F238E27FC236}">
                <a16:creationId xmlns:a16="http://schemas.microsoft.com/office/drawing/2014/main" xmlns="" id="{178052DC-2153-DEC5-1BEF-AD1BAE77AF0A}"/>
              </a:ext>
            </a:extLst>
          </p:cNvPr>
          <p:cNvSpPr/>
          <p:nvPr/>
        </p:nvSpPr>
        <p:spPr>
          <a:xfrm flipH="1">
            <a:off x="4048124" y="3323192"/>
            <a:ext cx="3990975" cy="1420258"/>
          </a:xfrm>
          <a:prstGeom prst="chevron">
            <a:avLst/>
          </a:prstGeom>
          <a:solidFill>
            <a:schemeClr val="bg1"/>
          </a:solidFill>
          <a:ln w="6350">
            <a:solidFill>
              <a:schemeClr val="tx1">
                <a:alpha val="50000"/>
              </a:schemeClr>
            </a:solidFill>
          </a:ln>
        </p:spPr>
        <p:txBody>
          <a:bodyPr wrap="square" rtlCol="0" anchor="ctr" anchorCtr="0">
            <a:normAutofit/>
          </a:bodyPr>
          <a:lstStyle/>
          <a:p>
            <a:r>
              <a:rPr lang="zh-CN" altLang="en-US" sz="20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实现强身塑心</a:t>
            </a:r>
            <a:endParaRPr lang="en-US" altLang="zh-CN" sz="20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000" b="1" dirty="0" smtClean="0">
                <a:solidFill>
                  <a:srgbClr val="2F2F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"/>
                <a:sym typeface="+mn-ea"/>
              </a:rPr>
              <a:t>培养坚持不懈的品质</a:t>
            </a:r>
            <a:endParaRPr lang="en-US" sz="2000" b="1" i="0" u="none" dirty="0">
              <a:solidFill>
                <a:srgbClr val="2F2F2F"/>
              </a:solidFill>
              <a:ea typeface="微软雅黑"/>
            </a:endParaRPr>
          </a:p>
        </p:txBody>
      </p:sp>
      <p:sp>
        <p:nvSpPr>
          <p:cNvPr id="29" name="Bullet4" descr="adb71a9a-83dc-4bdb-a4de-51158bb08cbd">
            <a:extLst>
              <a:ext uri="{FF2B5EF4-FFF2-40B4-BE49-F238E27FC236}">
                <a16:creationId xmlns:a16="http://schemas.microsoft.com/office/drawing/2014/main" xmlns="" id="{178052DC-2153-DEC5-1BEF-AD1BAE77AF0A}"/>
              </a:ext>
            </a:extLst>
          </p:cNvPr>
          <p:cNvSpPr/>
          <p:nvPr/>
        </p:nvSpPr>
        <p:spPr>
          <a:xfrm flipH="1">
            <a:off x="228599" y="3323192"/>
            <a:ext cx="3895725" cy="1420258"/>
          </a:xfrm>
          <a:prstGeom prst="chevron">
            <a:avLst/>
          </a:prstGeom>
          <a:solidFill>
            <a:schemeClr val="bg1"/>
          </a:solidFill>
          <a:ln w="6350">
            <a:solidFill>
              <a:schemeClr val="tx1">
                <a:alpha val="50000"/>
              </a:schemeClr>
            </a:solidFill>
          </a:ln>
        </p:spPr>
        <p:txBody>
          <a:bodyPr wrap="square" rtlCol="0" anchor="ctr" anchorCtr="0">
            <a:normAutofit/>
          </a:bodyPr>
          <a:lstStyle/>
          <a:p>
            <a:r>
              <a:rPr lang="zh-CN" altLang="en-US" sz="20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为幸福生活一辈子、成为具有竞争力的高素质人才奠定基础</a:t>
            </a:r>
            <a:endParaRPr lang="en-US" altLang="en-US" sz="20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333624" y="4968359"/>
            <a:ext cx="8486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2060"/>
                </a:solidFill>
              </a:rPr>
              <a:t>目前全国已有数百所高校在施行校园健康跑</a:t>
            </a:r>
            <a:endParaRPr lang="zh-CN" altLang="en-US" sz="2800" b="1" dirty="0">
              <a:solidFill>
                <a:srgbClr val="00206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38325" y="5582335"/>
            <a:ext cx="7943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sym typeface="+mn-ea"/>
              </a:rPr>
              <a:t>       健康是幸福生活最重要的指标，健康是</a:t>
            </a:r>
            <a:r>
              <a:rPr lang="en-US" altLang="zh-CN" sz="2800" b="1" dirty="0" smtClean="0">
                <a:solidFill>
                  <a:srgbClr val="FF0000"/>
                </a:solidFill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sym typeface="+mn-ea"/>
              </a:rPr>
              <a:t>，其他是后面的</a:t>
            </a:r>
            <a:r>
              <a:rPr lang="en-US" altLang="zh-CN" sz="2800" b="1" dirty="0" smtClean="0">
                <a:solidFill>
                  <a:srgbClr val="FF0000"/>
                </a:solidFill>
                <a:sym typeface="+mn-ea"/>
              </a:rPr>
              <a:t>0</a:t>
            </a:r>
            <a:r>
              <a:rPr lang="zh-CN" altLang="en-US" sz="2800" b="1" dirty="0" smtClean="0">
                <a:solidFill>
                  <a:srgbClr val="FF0000"/>
                </a:solidFill>
                <a:sym typeface="+mn-ea"/>
              </a:rPr>
              <a:t>，没有</a:t>
            </a:r>
            <a:r>
              <a:rPr lang="en-US" altLang="zh-CN" sz="2800" b="1" dirty="0" smtClean="0">
                <a:solidFill>
                  <a:srgbClr val="FF0000"/>
                </a:solidFill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sym typeface="+mn-ea"/>
              </a:rPr>
              <a:t>，再多的</a:t>
            </a:r>
            <a:r>
              <a:rPr lang="en-US" altLang="zh-CN" sz="2800" b="1" dirty="0" smtClean="0">
                <a:solidFill>
                  <a:srgbClr val="FF0000"/>
                </a:solidFill>
                <a:sym typeface="+mn-ea"/>
              </a:rPr>
              <a:t>0</a:t>
            </a:r>
            <a:r>
              <a:rPr lang="zh-CN" altLang="en-US" sz="2800" b="1" dirty="0" smtClean="0">
                <a:solidFill>
                  <a:srgbClr val="FF0000"/>
                </a:solidFill>
                <a:sym typeface="+mn-ea"/>
              </a:rPr>
              <a:t>也没有意义。</a:t>
            </a:r>
            <a:endParaRPr lang="zh-CN" altLang="en-US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1641e3ac-8e8d-4ab6-a83c-4565de847915"/>
          <p:cNvSpPr>
            <a:spLocks noGrp="1"/>
          </p:cNvSpPr>
          <p:nvPr>
            <p:ph type="title"/>
          </p:nvPr>
        </p:nvSpPr>
        <p:spPr/>
        <p:txBody>
          <a:bodyPr anchorCtr="0"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4800" b="1" i="0" u="none" dirty="0" err="1">
                <a:solidFill>
                  <a:srgbClr val="FFFFFF"/>
                </a:solidFill>
                <a:ea typeface="微软雅黑"/>
              </a:rPr>
              <a:t>跑步的益处</a:t>
            </a:r>
            <a:endParaRPr lang="en-US" sz="4800" b="1" i="0" u="none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b0b5efd2-7f43-4442-ba4c-7b1c4ad373ec.source.4.zh-Hans.pptx" descr="02fd816f-332d-4ef1-9446-9f814779d0e9">
            <a:extLst>
              <a:ext uri="{FF2B5EF4-FFF2-40B4-BE49-F238E27FC236}">
                <a16:creationId xmlns:a16="http://schemas.microsoft.com/office/drawing/2014/main" xmlns="" id="{22CC93E2-85AB-FF9B-7C22-9D8A5BF85075}"/>
              </a:ext>
            </a:extLst>
          </p:cNvPr>
          <p:cNvGrpSpPr/>
          <p:nvPr/>
        </p:nvGrpSpPr>
        <p:grpSpPr>
          <a:xfrm>
            <a:off x="377829" y="349250"/>
            <a:ext cx="11179170" cy="5349875"/>
            <a:chOff x="377829" y="644525"/>
            <a:chExt cx="11179170" cy="5349875"/>
          </a:xfrm>
        </p:grpSpPr>
        <p:cxnSp>
          <p:nvCxnSpPr>
            <p:cNvPr id="130" name="iş1ïḑe" descr="6ce1bbe6-5428-4a32-8d7d-626464d6d753">
              <a:extLst>
                <a:ext uri="{FF2B5EF4-FFF2-40B4-BE49-F238E27FC236}">
                  <a16:creationId xmlns:a16="http://schemas.microsoft.com/office/drawing/2014/main" xmlns="" id="{FAA9CE57-C8F6-CAF7-DC6C-257B595B9CAA}"/>
                </a:ext>
              </a:extLst>
            </p:cNvPr>
            <p:cNvCxnSpPr/>
            <p:nvPr/>
          </p:nvCxnSpPr>
          <p:spPr>
            <a:xfrm>
              <a:off x="673100" y="4101504"/>
              <a:ext cx="3246674" cy="0"/>
            </a:xfrm>
            <a:prstGeom prst="line">
              <a:avLst/>
            </a:prstGeom>
            <a:ln w="12700" cap="rnd">
              <a:solidFill>
                <a:schemeClr val="tx2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íṩlïdê" descr="67aa1dee-8ed5-4f5f-8742-496322aa9ebb">
              <a:extLst>
                <a:ext uri="{FF2B5EF4-FFF2-40B4-BE49-F238E27FC236}">
                  <a16:creationId xmlns:a16="http://schemas.microsoft.com/office/drawing/2014/main" xmlns="" id="{BD6F9B4C-DF10-067D-C5D0-0BEB70EBB886}"/>
                </a:ext>
              </a:extLst>
            </p:cNvPr>
            <p:cNvCxnSpPr>
              <a:cxnSpLocks/>
            </p:cNvCxnSpPr>
            <p:nvPr/>
          </p:nvCxnSpPr>
          <p:spPr>
            <a:xfrm>
              <a:off x="8272226" y="4101504"/>
              <a:ext cx="3246674" cy="0"/>
            </a:xfrm>
            <a:prstGeom prst="line">
              <a:avLst/>
            </a:prstGeom>
            <a:ln w="12700" cap="rnd">
              <a:solidFill>
                <a:schemeClr val="tx2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itle" descr="a68d20b1-fc8a-4b34-b19c-f23e26b52192">
              <a:extLst>
                <a:ext uri="{FF2B5EF4-FFF2-40B4-BE49-F238E27FC236}">
                  <a16:creationId xmlns:a16="http://schemas.microsoft.com/office/drawing/2014/main" xmlns="" id="{E7AA3EAC-29A0-220F-8B0D-5A548EF0D296}"/>
                </a:ext>
              </a:extLst>
            </p:cNvPr>
            <p:cNvSpPr txBox="1"/>
            <p:nvPr/>
          </p:nvSpPr>
          <p:spPr>
            <a:xfrm>
              <a:off x="377829" y="644525"/>
              <a:ext cx="10845792" cy="990599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en-US" sz="3200" b="1" i="0" u="none" dirty="0" err="1" smtClean="0">
                  <a:solidFill>
                    <a:srgbClr val="FF0000"/>
                  </a:solidFill>
                  <a:ea typeface="微软雅黑"/>
                </a:rPr>
                <a:t>跑步塑造更健康的你</a:t>
              </a:r>
              <a:endParaRPr lang="en-US" sz="3200" b="1" i="0" u="none" dirty="0">
                <a:solidFill>
                  <a:srgbClr val="FF0000"/>
                </a:solidFill>
                <a:ea typeface="微软雅黑"/>
              </a:endParaRPr>
            </a:p>
          </p:txBody>
        </p:sp>
        <p:grpSp>
          <p:nvGrpSpPr>
            <p:cNvPr id="159" name="组合 158" descr="cd0d4132-0424-4f0a-bae7-bd64517dad9d">
              <a:extLst>
                <a:ext uri="{FF2B5EF4-FFF2-40B4-BE49-F238E27FC236}">
                  <a16:creationId xmlns:a16="http://schemas.microsoft.com/office/drawing/2014/main" xmlns="" id="{B445E159-AFE9-B943-5DD7-57C0158EE455}"/>
                </a:ext>
              </a:extLst>
            </p:cNvPr>
            <p:cNvGrpSpPr/>
            <p:nvPr/>
          </p:nvGrpSpPr>
          <p:grpSpPr>
            <a:xfrm>
              <a:off x="577854" y="2467436"/>
              <a:ext cx="3135069" cy="1520103"/>
              <a:chOff x="577854" y="2467436"/>
              <a:chExt cx="3135069" cy="1520103"/>
            </a:xfrm>
          </p:grpSpPr>
          <p:sp>
            <p:nvSpPr>
              <p:cNvPr id="156" name="Text1" descr="2b111297-8e94-4b2b-8ebc-d0fb07d5a2b4">
                <a:extLst>
                  <a:ext uri="{FF2B5EF4-FFF2-40B4-BE49-F238E27FC236}">
                    <a16:creationId xmlns:a16="http://schemas.microsoft.com/office/drawing/2014/main" xmlns="" id="{F46B9E1C-41DE-A80C-B763-A7E159AF197E}"/>
                  </a:ext>
                </a:extLst>
              </p:cNvPr>
              <p:cNvSpPr txBox="1"/>
              <p:nvPr/>
            </p:nvSpPr>
            <p:spPr>
              <a:xfrm flipH="1">
                <a:off x="606425" y="2929640"/>
                <a:ext cx="2451100" cy="10578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en-US" sz="1600" b="1" dirty="0" err="1">
                    <a:solidFill>
                      <a:srgbClr val="2F2F2F"/>
                    </a:solidFill>
                    <a:ea typeface="微软雅黑"/>
                  </a:rPr>
                  <a:t>通过定期跑步</a:t>
                </a:r>
                <a:r>
                  <a:rPr lang="en-US" altLang="en-US" sz="1600" b="1" dirty="0" err="1" smtClean="0">
                    <a:solidFill>
                      <a:srgbClr val="2F2F2F"/>
                    </a:solidFill>
                    <a:ea typeface="微软雅黑"/>
                  </a:rPr>
                  <a:t>，心脏将变得更为强健</a:t>
                </a:r>
                <a:r>
                  <a:rPr lang="en-US" altLang="en-US" sz="1600" b="1" dirty="0" err="1">
                    <a:solidFill>
                      <a:srgbClr val="2F2F2F"/>
                    </a:solidFill>
                    <a:ea typeface="微软雅黑"/>
                  </a:rPr>
                  <a:t>，</a:t>
                </a:r>
                <a:r>
                  <a:rPr lang="en-US" altLang="en-US" sz="1600" b="1" dirty="0" err="1" smtClean="0">
                    <a:solidFill>
                      <a:srgbClr val="2F2F2F"/>
                    </a:solidFill>
                    <a:ea typeface="微软雅黑"/>
                  </a:rPr>
                  <a:t>每次跳动都能更有效地输送血液，提高血液循环效率</a:t>
                </a:r>
                <a:r>
                  <a:rPr lang="en-US" altLang="en-US" sz="1600" b="1" dirty="0" smtClean="0">
                    <a:solidFill>
                      <a:srgbClr val="2F2F2F"/>
                    </a:solidFill>
                    <a:ea typeface="微软雅黑"/>
                  </a:rPr>
                  <a:t>。</a:t>
                </a:r>
                <a:endParaRPr lang="en-US" altLang="en-US" sz="1600" b="1" dirty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57" name="Bullet1" descr="dc37b8bd-27fc-44c5-9732-2606b2f01e79">
                <a:extLst>
                  <a:ext uri="{FF2B5EF4-FFF2-40B4-BE49-F238E27FC236}">
                    <a16:creationId xmlns:a16="http://schemas.microsoft.com/office/drawing/2014/main" xmlns="" id="{B043084B-274D-43AB-00B3-EE8ECDE4DE03}"/>
                  </a:ext>
                </a:extLst>
              </p:cNvPr>
              <p:cNvSpPr txBox="1"/>
              <p:nvPr/>
            </p:nvSpPr>
            <p:spPr>
              <a:xfrm flipH="1">
                <a:off x="577854" y="2467436"/>
                <a:ext cx="2432046" cy="5003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sz="1800" b="1" i="0" u="none" dirty="0" err="1">
                    <a:solidFill>
                      <a:srgbClr val="002060"/>
                    </a:solidFill>
                    <a:ea typeface="微软雅黑"/>
                  </a:rPr>
                  <a:t>强化心肺功能</a:t>
                </a:r>
                <a:endParaRPr lang="en-US" sz="1800" b="1" i="0" u="none" dirty="0">
                  <a:solidFill>
                    <a:srgbClr val="002060"/>
                  </a:solidFill>
                  <a:ea typeface="微软雅黑"/>
                </a:endParaRPr>
              </a:p>
            </p:txBody>
          </p:sp>
          <p:sp>
            <p:nvSpPr>
              <p:cNvPr id="158" name="Icon1" descr="7062a6ed-5c55-4ccd-8b30-488735293127">
                <a:extLst>
                  <a:ext uri="{FF2B5EF4-FFF2-40B4-BE49-F238E27FC236}">
                    <a16:creationId xmlns:a16="http://schemas.microsoft.com/office/drawing/2014/main" xmlns="" id="{96CC2D9E-97D3-D2A3-D244-D1C7A00A9E18}"/>
                  </a:ext>
                </a:extLst>
              </p:cNvPr>
              <p:cNvSpPr/>
              <p:nvPr/>
            </p:nvSpPr>
            <p:spPr bwMode="auto">
              <a:xfrm>
                <a:off x="3063285" y="2876969"/>
                <a:ext cx="649638" cy="767753"/>
              </a:xfrm>
              <a:custGeom>
                <a:avLst/>
                <a:gdLst/>
                <a:ahLst/>
                <a:cxnLst>
                  <a:cxn ang="0">
                    <a:pos x="250" y="250"/>
                  </a:cxn>
                  <a:cxn ang="0">
                    <a:pos x="125" y="296"/>
                  </a:cxn>
                  <a:cxn ang="0">
                    <a:pos x="0" y="250"/>
                  </a:cxn>
                  <a:cxn ang="0">
                    <a:pos x="66" y="210"/>
                  </a:cxn>
                  <a:cxn ang="0">
                    <a:pos x="79" y="219"/>
                  </a:cxn>
                  <a:cxn ang="0">
                    <a:pos x="70" y="232"/>
                  </a:cxn>
                  <a:cxn ang="0">
                    <a:pos x="23" y="251"/>
                  </a:cxn>
                  <a:cxn ang="0">
                    <a:pos x="125" y="273"/>
                  </a:cxn>
                  <a:cxn ang="0">
                    <a:pos x="228" y="250"/>
                  </a:cxn>
                  <a:cxn ang="0">
                    <a:pos x="180" y="232"/>
                  </a:cxn>
                  <a:cxn ang="0">
                    <a:pos x="171" y="219"/>
                  </a:cxn>
                  <a:cxn ang="0">
                    <a:pos x="184" y="210"/>
                  </a:cxn>
                  <a:cxn ang="0">
                    <a:pos x="250" y="250"/>
                  </a:cxn>
                  <a:cxn ang="0">
                    <a:pos x="80" y="182"/>
                  </a:cxn>
                  <a:cxn ang="0">
                    <a:pos x="91" y="182"/>
                  </a:cxn>
                  <a:cxn ang="0">
                    <a:pos x="91" y="250"/>
                  </a:cxn>
                  <a:cxn ang="0">
                    <a:pos x="102" y="262"/>
                  </a:cxn>
                  <a:cxn ang="0">
                    <a:pos x="148" y="262"/>
                  </a:cxn>
                  <a:cxn ang="0">
                    <a:pos x="159" y="250"/>
                  </a:cxn>
                  <a:cxn ang="0">
                    <a:pos x="159" y="182"/>
                  </a:cxn>
                  <a:cxn ang="0">
                    <a:pos x="171" y="182"/>
                  </a:cxn>
                  <a:cxn ang="0">
                    <a:pos x="182" y="171"/>
                  </a:cxn>
                  <a:cxn ang="0">
                    <a:pos x="182" y="102"/>
                  </a:cxn>
                  <a:cxn ang="0">
                    <a:pos x="157" y="82"/>
                  </a:cxn>
                  <a:cxn ang="0">
                    <a:pos x="125" y="80"/>
                  </a:cxn>
                  <a:cxn ang="0">
                    <a:pos x="93" y="82"/>
                  </a:cxn>
                  <a:cxn ang="0">
                    <a:pos x="68" y="102"/>
                  </a:cxn>
                  <a:cxn ang="0">
                    <a:pos x="68" y="171"/>
                  </a:cxn>
                  <a:cxn ang="0">
                    <a:pos x="80" y="182"/>
                  </a:cxn>
                  <a:cxn ang="0">
                    <a:pos x="125" y="68"/>
                  </a:cxn>
                  <a:cxn ang="0">
                    <a:pos x="159" y="34"/>
                  </a:cxn>
                  <a:cxn ang="0">
                    <a:pos x="125" y="0"/>
                  </a:cxn>
                  <a:cxn ang="0">
                    <a:pos x="91" y="34"/>
                  </a:cxn>
                  <a:cxn ang="0">
                    <a:pos x="125" y="68"/>
                  </a:cxn>
                  <a:cxn ang="0">
                    <a:pos x="125" y="68"/>
                  </a:cxn>
                  <a:cxn ang="0">
                    <a:pos x="125" y="68"/>
                  </a:cxn>
                </a:cxnLst>
                <a:rect l="0" t="0" r="r" b="b"/>
                <a:pathLst>
                  <a:path w="250" h="296">
                    <a:moveTo>
                      <a:pt x="250" y="250"/>
                    </a:moveTo>
                    <a:cubicBezTo>
                      <a:pt x="250" y="282"/>
                      <a:pt x="185" y="296"/>
                      <a:pt x="125" y="296"/>
                    </a:cubicBezTo>
                    <a:cubicBezTo>
                      <a:pt x="65" y="296"/>
                      <a:pt x="0" y="282"/>
                      <a:pt x="0" y="250"/>
                    </a:cubicBezTo>
                    <a:cubicBezTo>
                      <a:pt x="0" y="226"/>
                      <a:pt x="36" y="215"/>
                      <a:pt x="66" y="210"/>
                    </a:cubicBezTo>
                    <a:cubicBezTo>
                      <a:pt x="72" y="209"/>
                      <a:pt x="78" y="213"/>
                      <a:pt x="79" y="219"/>
                    </a:cubicBezTo>
                    <a:cubicBezTo>
                      <a:pt x="80" y="225"/>
                      <a:pt x="76" y="231"/>
                      <a:pt x="70" y="232"/>
                    </a:cubicBezTo>
                    <a:cubicBezTo>
                      <a:pt x="33" y="239"/>
                      <a:pt x="23" y="249"/>
                      <a:pt x="23" y="251"/>
                    </a:cubicBezTo>
                    <a:cubicBezTo>
                      <a:pt x="24" y="257"/>
                      <a:pt x="58" y="273"/>
                      <a:pt x="125" y="273"/>
                    </a:cubicBezTo>
                    <a:cubicBezTo>
                      <a:pt x="192" y="273"/>
                      <a:pt x="226" y="257"/>
                      <a:pt x="228" y="250"/>
                    </a:cubicBezTo>
                    <a:cubicBezTo>
                      <a:pt x="227" y="249"/>
                      <a:pt x="217" y="238"/>
                      <a:pt x="180" y="232"/>
                    </a:cubicBezTo>
                    <a:cubicBezTo>
                      <a:pt x="174" y="231"/>
                      <a:pt x="170" y="225"/>
                      <a:pt x="171" y="219"/>
                    </a:cubicBezTo>
                    <a:cubicBezTo>
                      <a:pt x="172" y="213"/>
                      <a:pt x="178" y="209"/>
                      <a:pt x="184" y="210"/>
                    </a:cubicBezTo>
                    <a:cubicBezTo>
                      <a:pt x="214" y="215"/>
                      <a:pt x="250" y="226"/>
                      <a:pt x="250" y="250"/>
                    </a:cubicBezTo>
                    <a:close/>
                    <a:moveTo>
                      <a:pt x="80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7"/>
                      <a:pt x="96" y="262"/>
                      <a:pt x="102" y="262"/>
                    </a:cubicBezTo>
                    <a:cubicBezTo>
                      <a:pt x="148" y="262"/>
                      <a:pt x="148" y="262"/>
                      <a:pt x="148" y="262"/>
                    </a:cubicBezTo>
                    <a:cubicBezTo>
                      <a:pt x="154" y="262"/>
                      <a:pt x="159" y="257"/>
                      <a:pt x="159" y="250"/>
                    </a:cubicBezTo>
                    <a:cubicBezTo>
                      <a:pt x="159" y="182"/>
                      <a:pt x="159" y="182"/>
                      <a:pt x="159" y="182"/>
                    </a:cubicBezTo>
                    <a:cubicBezTo>
                      <a:pt x="171" y="182"/>
                      <a:pt x="171" y="182"/>
                      <a:pt x="171" y="182"/>
                    </a:cubicBezTo>
                    <a:cubicBezTo>
                      <a:pt x="177" y="182"/>
                      <a:pt x="182" y="177"/>
                      <a:pt x="182" y="171"/>
                    </a:cubicBezTo>
                    <a:cubicBezTo>
                      <a:pt x="182" y="102"/>
                      <a:pt x="182" y="102"/>
                      <a:pt x="182" y="102"/>
                    </a:cubicBezTo>
                    <a:cubicBezTo>
                      <a:pt x="182" y="97"/>
                      <a:pt x="173" y="84"/>
                      <a:pt x="157" y="82"/>
                    </a:cubicBezTo>
                    <a:cubicBezTo>
                      <a:pt x="150" y="81"/>
                      <a:pt x="138" y="80"/>
                      <a:pt x="125" y="80"/>
                    </a:cubicBezTo>
                    <a:cubicBezTo>
                      <a:pt x="112" y="80"/>
                      <a:pt x="100" y="81"/>
                      <a:pt x="93" y="82"/>
                    </a:cubicBezTo>
                    <a:cubicBezTo>
                      <a:pt x="77" y="84"/>
                      <a:pt x="68" y="97"/>
                      <a:pt x="68" y="10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77"/>
                      <a:pt x="73" y="182"/>
                      <a:pt x="80" y="182"/>
                    </a:cubicBezTo>
                    <a:close/>
                    <a:moveTo>
                      <a:pt x="125" y="68"/>
                    </a:moveTo>
                    <a:cubicBezTo>
                      <a:pt x="144" y="68"/>
                      <a:pt x="159" y="53"/>
                      <a:pt x="159" y="34"/>
                    </a:cubicBezTo>
                    <a:cubicBezTo>
                      <a:pt x="159" y="15"/>
                      <a:pt x="144" y="0"/>
                      <a:pt x="125" y="0"/>
                    </a:cubicBezTo>
                    <a:cubicBezTo>
                      <a:pt x="106" y="0"/>
                      <a:pt x="91" y="15"/>
                      <a:pt x="91" y="34"/>
                    </a:cubicBezTo>
                    <a:cubicBezTo>
                      <a:pt x="91" y="53"/>
                      <a:pt x="106" y="68"/>
                      <a:pt x="125" y="68"/>
                    </a:cubicBezTo>
                    <a:close/>
                    <a:moveTo>
                      <a:pt x="125" y="68"/>
                    </a:moveTo>
                    <a:cubicBezTo>
                      <a:pt x="125" y="68"/>
                      <a:pt x="125" y="68"/>
                      <a:pt x="125" y="68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 anchorCtr="0"/>
              <a:lstStyle/>
              <a:p>
                <a:pPr algn="ctr"/>
                <a:endParaRPr/>
              </a:p>
            </p:txBody>
          </p:sp>
        </p:grpSp>
        <p:grpSp>
          <p:nvGrpSpPr>
            <p:cNvPr id="160" name="组合 159" descr="85a9b8fc-ea03-41e2-a03f-091f606b5169">
              <a:extLst>
                <a:ext uri="{FF2B5EF4-FFF2-40B4-BE49-F238E27FC236}">
                  <a16:creationId xmlns:a16="http://schemas.microsoft.com/office/drawing/2014/main" xmlns="" id="{25782ABE-1B08-6EE8-061E-E30C944563FE}"/>
                </a:ext>
              </a:extLst>
            </p:cNvPr>
            <p:cNvGrpSpPr/>
            <p:nvPr/>
          </p:nvGrpSpPr>
          <p:grpSpPr>
            <a:xfrm>
              <a:off x="7955188" y="2467436"/>
              <a:ext cx="3601811" cy="1558203"/>
              <a:chOff x="7955188" y="2467436"/>
              <a:chExt cx="3601811" cy="1558203"/>
            </a:xfrm>
          </p:grpSpPr>
          <p:sp>
            <p:nvSpPr>
              <p:cNvPr id="153" name="Text2" descr="f18f4418-672d-4df7-978c-e660da6ed6e7">
                <a:extLst>
                  <a:ext uri="{FF2B5EF4-FFF2-40B4-BE49-F238E27FC236}">
                    <a16:creationId xmlns:a16="http://schemas.microsoft.com/office/drawing/2014/main" xmlns="" id="{EB9C98CE-D82E-030A-0FDC-0D3AACFAA5F1}"/>
                  </a:ext>
                </a:extLst>
              </p:cNvPr>
              <p:cNvSpPr txBox="1"/>
              <p:nvPr/>
            </p:nvSpPr>
            <p:spPr>
              <a:xfrm flipH="1">
                <a:off x="8705850" y="2967740"/>
                <a:ext cx="2841620" cy="10578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b="1" dirty="0" smtClean="0">
                    <a:solidFill>
                      <a:srgbClr val="2F2F2F"/>
                    </a:solidFill>
                    <a:ea typeface="微软雅黑"/>
                  </a:rPr>
                  <a:t>跑步是一种高效的卡路里燃烧方式，通过锻炼，可以减少体内脂肪储备，从而维持或减轻体重。</a:t>
                </a:r>
                <a:endParaRPr lang="en-US" altLang="en-US" sz="1600" b="1" dirty="0" err="1" smtClean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54" name="Bullet2" descr="4ea69717-a3d4-4fe5-8b3b-8a258f6192ee">
                <a:extLst>
                  <a:ext uri="{FF2B5EF4-FFF2-40B4-BE49-F238E27FC236}">
                    <a16:creationId xmlns:a16="http://schemas.microsoft.com/office/drawing/2014/main" xmlns="" id="{723EFD72-DE7D-54B8-EC4C-8BF736C09456}"/>
                  </a:ext>
                </a:extLst>
              </p:cNvPr>
              <p:cNvSpPr txBox="1"/>
              <p:nvPr/>
            </p:nvSpPr>
            <p:spPr>
              <a:xfrm flipH="1">
                <a:off x="8677274" y="2467436"/>
                <a:ext cx="2879725" cy="5003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b="1" dirty="0" smtClean="0">
                    <a:solidFill>
                      <a:srgbClr val="002060"/>
                    </a:solidFill>
                    <a:ea typeface="微软雅黑"/>
                  </a:rPr>
                  <a:t>管理体重</a:t>
                </a:r>
                <a:endParaRPr lang="en-US" b="1" dirty="0">
                  <a:solidFill>
                    <a:srgbClr val="002060"/>
                  </a:solidFill>
                  <a:ea typeface="微软雅黑"/>
                </a:endParaRPr>
              </a:p>
            </p:txBody>
          </p:sp>
          <p:sp>
            <p:nvSpPr>
              <p:cNvPr id="155" name="Icon2" descr="03c9961e-5619-48d8-826d-0759bd65d2e8">
                <a:extLst>
                  <a:ext uri="{FF2B5EF4-FFF2-40B4-BE49-F238E27FC236}">
                    <a16:creationId xmlns:a16="http://schemas.microsoft.com/office/drawing/2014/main" xmlns="" id="{7D6E0135-761F-680A-6128-2EDE2048F8EC}"/>
                  </a:ext>
                </a:extLst>
              </p:cNvPr>
              <p:cNvSpPr/>
              <p:nvPr/>
            </p:nvSpPr>
            <p:spPr bwMode="auto">
              <a:xfrm>
                <a:off x="7955188" y="2934119"/>
                <a:ext cx="649638" cy="767753"/>
              </a:xfrm>
              <a:custGeom>
                <a:avLst/>
                <a:gdLst/>
                <a:ahLst/>
                <a:cxnLst>
                  <a:cxn ang="0">
                    <a:pos x="250" y="250"/>
                  </a:cxn>
                  <a:cxn ang="0">
                    <a:pos x="125" y="296"/>
                  </a:cxn>
                  <a:cxn ang="0">
                    <a:pos x="0" y="250"/>
                  </a:cxn>
                  <a:cxn ang="0">
                    <a:pos x="66" y="210"/>
                  </a:cxn>
                  <a:cxn ang="0">
                    <a:pos x="79" y="219"/>
                  </a:cxn>
                  <a:cxn ang="0">
                    <a:pos x="70" y="232"/>
                  </a:cxn>
                  <a:cxn ang="0">
                    <a:pos x="23" y="251"/>
                  </a:cxn>
                  <a:cxn ang="0">
                    <a:pos x="125" y="273"/>
                  </a:cxn>
                  <a:cxn ang="0">
                    <a:pos x="228" y="250"/>
                  </a:cxn>
                  <a:cxn ang="0">
                    <a:pos x="180" y="232"/>
                  </a:cxn>
                  <a:cxn ang="0">
                    <a:pos x="171" y="219"/>
                  </a:cxn>
                  <a:cxn ang="0">
                    <a:pos x="184" y="210"/>
                  </a:cxn>
                  <a:cxn ang="0">
                    <a:pos x="250" y="250"/>
                  </a:cxn>
                  <a:cxn ang="0">
                    <a:pos x="80" y="182"/>
                  </a:cxn>
                  <a:cxn ang="0">
                    <a:pos x="91" y="182"/>
                  </a:cxn>
                  <a:cxn ang="0">
                    <a:pos x="91" y="250"/>
                  </a:cxn>
                  <a:cxn ang="0">
                    <a:pos x="102" y="262"/>
                  </a:cxn>
                  <a:cxn ang="0">
                    <a:pos x="148" y="262"/>
                  </a:cxn>
                  <a:cxn ang="0">
                    <a:pos x="159" y="250"/>
                  </a:cxn>
                  <a:cxn ang="0">
                    <a:pos x="159" y="182"/>
                  </a:cxn>
                  <a:cxn ang="0">
                    <a:pos x="171" y="182"/>
                  </a:cxn>
                  <a:cxn ang="0">
                    <a:pos x="182" y="171"/>
                  </a:cxn>
                  <a:cxn ang="0">
                    <a:pos x="182" y="102"/>
                  </a:cxn>
                  <a:cxn ang="0">
                    <a:pos x="157" y="82"/>
                  </a:cxn>
                  <a:cxn ang="0">
                    <a:pos x="125" y="80"/>
                  </a:cxn>
                  <a:cxn ang="0">
                    <a:pos x="93" y="82"/>
                  </a:cxn>
                  <a:cxn ang="0">
                    <a:pos x="68" y="102"/>
                  </a:cxn>
                  <a:cxn ang="0">
                    <a:pos x="68" y="171"/>
                  </a:cxn>
                  <a:cxn ang="0">
                    <a:pos x="80" y="182"/>
                  </a:cxn>
                  <a:cxn ang="0">
                    <a:pos x="125" y="68"/>
                  </a:cxn>
                  <a:cxn ang="0">
                    <a:pos x="159" y="34"/>
                  </a:cxn>
                  <a:cxn ang="0">
                    <a:pos x="125" y="0"/>
                  </a:cxn>
                  <a:cxn ang="0">
                    <a:pos x="91" y="34"/>
                  </a:cxn>
                  <a:cxn ang="0">
                    <a:pos x="125" y="68"/>
                  </a:cxn>
                  <a:cxn ang="0">
                    <a:pos x="125" y="68"/>
                  </a:cxn>
                  <a:cxn ang="0">
                    <a:pos x="125" y="68"/>
                  </a:cxn>
                </a:cxnLst>
                <a:rect l="0" t="0" r="r" b="b"/>
                <a:pathLst>
                  <a:path w="250" h="296">
                    <a:moveTo>
                      <a:pt x="250" y="250"/>
                    </a:moveTo>
                    <a:cubicBezTo>
                      <a:pt x="250" y="282"/>
                      <a:pt x="185" y="296"/>
                      <a:pt x="125" y="296"/>
                    </a:cubicBezTo>
                    <a:cubicBezTo>
                      <a:pt x="65" y="296"/>
                      <a:pt x="0" y="282"/>
                      <a:pt x="0" y="250"/>
                    </a:cubicBezTo>
                    <a:cubicBezTo>
                      <a:pt x="0" y="226"/>
                      <a:pt x="36" y="215"/>
                      <a:pt x="66" y="210"/>
                    </a:cubicBezTo>
                    <a:cubicBezTo>
                      <a:pt x="72" y="209"/>
                      <a:pt x="78" y="213"/>
                      <a:pt x="79" y="219"/>
                    </a:cubicBezTo>
                    <a:cubicBezTo>
                      <a:pt x="80" y="225"/>
                      <a:pt x="76" y="231"/>
                      <a:pt x="70" y="232"/>
                    </a:cubicBezTo>
                    <a:cubicBezTo>
                      <a:pt x="33" y="239"/>
                      <a:pt x="23" y="249"/>
                      <a:pt x="23" y="251"/>
                    </a:cubicBezTo>
                    <a:cubicBezTo>
                      <a:pt x="24" y="257"/>
                      <a:pt x="58" y="273"/>
                      <a:pt x="125" y="273"/>
                    </a:cubicBezTo>
                    <a:cubicBezTo>
                      <a:pt x="192" y="273"/>
                      <a:pt x="226" y="257"/>
                      <a:pt x="228" y="250"/>
                    </a:cubicBezTo>
                    <a:cubicBezTo>
                      <a:pt x="227" y="249"/>
                      <a:pt x="217" y="238"/>
                      <a:pt x="180" y="232"/>
                    </a:cubicBezTo>
                    <a:cubicBezTo>
                      <a:pt x="174" y="231"/>
                      <a:pt x="170" y="225"/>
                      <a:pt x="171" y="219"/>
                    </a:cubicBezTo>
                    <a:cubicBezTo>
                      <a:pt x="172" y="213"/>
                      <a:pt x="178" y="209"/>
                      <a:pt x="184" y="210"/>
                    </a:cubicBezTo>
                    <a:cubicBezTo>
                      <a:pt x="214" y="215"/>
                      <a:pt x="250" y="226"/>
                      <a:pt x="250" y="250"/>
                    </a:cubicBezTo>
                    <a:close/>
                    <a:moveTo>
                      <a:pt x="80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7"/>
                      <a:pt x="96" y="262"/>
                      <a:pt x="102" y="262"/>
                    </a:cubicBezTo>
                    <a:cubicBezTo>
                      <a:pt x="148" y="262"/>
                      <a:pt x="148" y="262"/>
                      <a:pt x="148" y="262"/>
                    </a:cubicBezTo>
                    <a:cubicBezTo>
                      <a:pt x="154" y="262"/>
                      <a:pt x="159" y="257"/>
                      <a:pt x="159" y="250"/>
                    </a:cubicBezTo>
                    <a:cubicBezTo>
                      <a:pt x="159" y="182"/>
                      <a:pt x="159" y="182"/>
                      <a:pt x="159" y="182"/>
                    </a:cubicBezTo>
                    <a:cubicBezTo>
                      <a:pt x="171" y="182"/>
                      <a:pt x="171" y="182"/>
                      <a:pt x="171" y="182"/>
                    </a:cubicBezTo>
                    <a:cubicBezTo>
                      <a:pt x="177" y="182"/>
                      <a:pt x="182" y="177"/>
                      <a:pt x="182" y="171"/>
                    </a:cubicBezTo>
                    <a:cubicBezTo>
                      <a:pt x="182" y="102"/>
                      <a:pt x="182" y="102"/>
                      <a:pt x="182" y="102"/>
                    </a:cubicBezTo>
                    <a:cubicBezTo>
                      <a:pt x="182" y="97"/>
                      <a:pt x="173" y="84"/>
                      <a:pt x="157" y="82"/>
                    </a:cubicBezTo>
                    <a:cubicBezTo>
                      <a:pt x="150" y="81"/>
                      <a:pt x="138" y="80"/>
                      <a:pt x="125" y="80"/>
                    </a:cubicBezTo>
                    <a:cubicBezTo>
                      <a:pt x="112" y="80"/>
                      <a:pt x="100" y="81"/>
                      <a:pt x="93" y="82"/>
                    </a:cubicBezTo>
                    <a:cubicBezTo>
                      <a:pt x="77" y="84"/>
                      <a:pt x="68" y="97"/>
                      <a:pt x="68" y="10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77"/>
                      <a:pt x="73" y="182"/>
                      <a:pt x="80" y="182"/>
                    </a:cubicBezTo>
                    <a:close/>
                    <a:moveTo>
                      <a:pt x="125" y="68"/>
                    </a:moveTo>
                    <a:cubicBezTo>
                      <a:pt x="144" y="68"/>
                      <a:pt x="159" y="53"/>
                      <a:pt x="159" y="34"/>
                    </a:cubicBezTo>
                    <a:cubicBezTo>
                      <a:pt x="159" y="15"/>
                      <a:pt x="144" y="0"/>
                      <a:pt x="125" y="0"/>
                    </a:cubicBezTo>
                    <a:cubicBezTo>
                      <a:pt x="106" y="0"/>
                      <a:pt x="91" y="15"/>
                      <a:pt x="91" y="34"/>
                    </a:cubicBezTo>
                    <a:cubicBezTo>
                      <a:pt x="91" y="53"/>
                      <a:pt x="106" y="68"/>
                      <a:pt x="125" y="68"/>
                    </a:cubicBezTo>
                    <a:close/>
                    <a:moveTo>
                      <a:pt x="125" y="68"/>
                    </a:moveTo>
                    <a:cubicBezTo>
                      <a:pt x="125" y="68"/>
                      <a:pt x="125" y="68"/>
                      <a:pt x="125" y="68"/>
                    </a:cubicBezTo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 anchorCtr="0"/>
              <a:lstStyle/>
              <a:p>
                <a:pPr algn="ctr"/>
                <a:endParaRPr/>
              </a:p>
            </p:txBody>
          </p:sp>
        </p:grpSp>
        <p:grpSp>
          <p:nvGrpSpPr>
            <p:cNvPr id="161" name="组合 160" descr="902f533d-e4cc-485c-bf86-d35f376b2918">
              <a:extLst>
                <a:ext uri="{FF2B5EF4-FFF2-40B4-BE49-F238E27FC236}">
                  <a16:creationId xmlns:a16="http://schemas.microsoft.com/office/drawing/2014/main" xmlns="" id="{E40E8CFC-CD3E-996F-A2D7-009FB80821A9}"/>
                </a:ext>
              </a:extLst>
            </p:cNvPr>
            <p:cNvGrpSpPr/>
            <p:nvPr/>
          </p:nvGrpSpPr>
          <p:grpSpPr>
            <a:xfrm>
              <a:off x="673098" y="4436197"/>
              <a:ext cx="8001381" cy="1558203"/>
              <a:chOff x="673098" y="4436197"/>
              <a:chExt cx="8001381" cy="1558203"/>
            </a:xfrm>
          </p:grpSpPr>
          <p:sp>
            <p:nvSpPr>
              <p:cNvPr id="150" name="Text3" descr="1fb91f43-a2c7-4c2d-9e9e-665a602ac838">
                <a:extLst>
                  <a:ext uri="{FF2B5EF4-FFF2-40B4-BE49-F238E27FC236}">
                    <a16:creationId xmlns:a16="http://schemas.microsoft.com/office/drawing/2014/main" xmlns="" id="{222DC508-FC6C-FB56-E652-255A15FE6957}"/>
                  </a:ext>
                </a:extLst>
              </p:cNvPr>
              <p:cNvSpPr txBox="1"/>
              <p:nvPr/>
            </p:nvSpPr>
            <p:spPr>
              <a:xfrm flipH="1">
                <a:off x="673098" y="4936501"/>
                <a:ext cx="2241551" cy="10578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en-US" sz="1600" b="1" dirty="0" err="1">
                    <a:solidFill>
                      <a:srgbClr val="2F2F2F"/>
                    </a:solidFill>
                    <a:ea typeface="微软雅黑"/>
                  </a:rPr>
                  <a:t>跑步加速体内能量转换，提升基础代谢率，帮助维持健康体重，减少脂肪堆积</a:t>
                </a:r>
                <a:r>
                  <a:rPr lang="en-US" altLang="en-US" sz="1600" b="1" dirty="0">
                    <a:solidFill>
                      <a:srgbClr val="2F2F2F"/>
                    </a:solidFill>
                    <a:ea typeface="微软雅黑"/>
                  </a:rPr>
                  <a:t>。</a:t>
                </a:r>
              </a:p>
            </p:txBody>
          </p:sp>
          <p:sp>
            <p:nvSpPr>
              <p:cNvPr id="151" name="Bullet3" descr="14ef9b1a-d1cb-4921-af79-1ce42e967040">
                <a:extLst>
                  <a:ext uri="{FF2B5EF4-FFF2-40B4-BE49-F238E27FC236}">
                    <a16:creationId xmlns:a16="http://schemas.microsoft.com/office/drawing/2014/main" xmlns="" id="{C1E034AC-1B56-3DF5-4536-CD80BB288D51}"/>
                  </a:ext>
                </a:extLst>
              </p:cNvPr>
              <p:cNvSpPr txBox="1"/>
              <p:nvPr/>
            </p:nvSpPr>
            <p:spPr>
              <a:xfrm flipH="1">
                <a:off x="673102" y="4436197"/>
                <a:ext cx="2260597" cy="5003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sz="1800" b="1" i="0" u="none" dirty="0" err="1">
                    <a:solidFill>
                      <a:srgbClr val="002060"/>
                    </a:solidFill>
                    <a:ea typeface="微软雅黑"/>
                  </a:rPr>
                  <a:t>促进新陈代谢</a:t>
                </a:r>
                <a:endParaRPr lang="en-US" sz="1800" b="1" i="0" u="none" dirty="0">
                  <a:solidFill>
                    <a:srgbClr val="002060"/>
                  </a:solidFill>
                  <a:ea typeface="微软雅黑"/>
                </a:endParaRPr>
              </a:p>
            </p:txBody>
          </p:sp>
          <p:sp>
            <p:nvSpPr>
              <p:cNvPr id="152" name="Icon3" descr="0565f300-d776-4852-8960-e15ae402f7f7">
                <a:extLst>
                  <a:ext uri="{FF2B5EF4-FFF2-40B4-BE49-F238E27FC236}">
                    <a16:creationId xmlns:a16="http://schemas.microsoft.com/office/drawing/2014/main" xmlns="" id="{7DEDB90A-DA53-DAB1-04FA-8BB4D1D362FB}"/>
                  </a:ext>
                </a:extLst>
              </p:cNvPr>
              <p:cNvSpPr/>
              <p:nvPr/>
            </p:nvSpPr>
            <p:spPr bwMode="auto">
              <a:xfrm>
                <a:off x="8024841" y="4702117"/>
                <a:ext cx="649638" cy="767753"/>
              </a:xfrm>
              <a:custGeom>
                <a:avLst/>
                <a:gdLst/>
                <a:ahLst/>
                <a:cxnLst>
                  <a:cxn ang="0">
                    <a:pos x="250" y="250"/>
                  </a:cxn>
                  <a:cxn ang="0">
                    <a:pos x="125" y="296"/>
                  </a:cxn>
                  <a:cxn ang="0">
                    <a:pos x="0" y="250"/>
                  </a:cxn>
                  <a:cxn ang="0">
                    <a:pos x="66" y="210"/>
                  </a:cxn>
                  <a:cxn ang="0">
                    <a:pos x="79" y="219"/>
                  </a:cxn>
                  <a:cxn ang="0">
                    <a:pos x="70" y="232"/>
                  </a:cxn>
                  <a:cxn ang="0">
                    <a:pos x="23" y="251"/>
                  </a:cxn>
                  <a:cxn ang="0">
                    <a:pos x="125" y="273"/>
                  </a:cxn>
                  <a:cxn ang="0">
                    <a:pos x="228" y="250"/>
                  </a:cxn>
                  <a:cxn ang="0">
                    <a:pos x="180" y="232"/>
                  </a:cxn>
                  <a:cxn ang="0">
                    <a:pos x="171" y="219"/>
                  </a:cxn>
                  <a:cxn ang="0">
                    <a:pos x="184" y="210"/>
                  </a:cxn>
                  <a:cxn ang="0">
                    <a:pos x="250" y="250"/>
                  </a:cxn>
                  <a:cxn ang="0">
                    <a:pos x="80" y="182"/>
                  </a:cxn>
                  <a:cxn ang="0">
                    <a:pos x="91" y="182"/>
                  </a:cxn>
                  <a:cxn ang="0">
                    <a:pos x="91" y="250"/>
                  </a:cxn>
                  <a:cxn ang="0">
                    <a:pos x="102" y="262"/>
                  </a:cxn>
                  <a:cxn ang="0">
                    <a:pos x="148" y="262"/>
                  </a:cxn>
                  <a:cxn ang="0">
                    <a:pos x="159" y="250"/>
                  </a:cxn>
                  <a:cxn ang="0">
                    <a:pos x="159" y="182"/>
                  </a:cxn>
                  <a:cxn ang="0">
                    <a:pos x="171" y="182"/>
                  </a:cxn>
                  <a:cxn ang="0">
                    <a:pos x="182" y="171"/>
                  </a:cxn>
                  <a:cxn ang="0">
                    <a:pos x="182" y="102"/>
                  </a:cxn>
                  <a:cxn ang="0">
                    <a:pos x="157" y="82"/>
                  </a:cxn>
                  <a:cxn ang="0">
                    <a:pos x="125" y="80"/>
                  </a:cxn>
                  <a:cxn ang="0">
                    <a:pos x="93" y="82"/>
                  </a:cxn>
                  <a:cxn ang="0">
                    <a:pos x="68" y="102"/>
                  </a:cxn>
                  <a:cxn ang="0">
                    <a:pos x="68" y="171"/>
                  </a:cxn>
                  <a:cxn ang="0">
                    <a:pos x="80" y="182"/>
                  </a:cxn>
                  <a:cxn ang="0">
                    <a:pos x="125" y="68"/>
                  </a:cxn>
                  <a:cxn ang="0">
                    <a:pos x="159" y="34"/>
                  </a:cxn>
                  <a:cxn ang="0">
                    <a:pos x="125" y="0"/>
                  </a:cxn>
                  <a:cxn ang="0">
                    <a:pos x="91" y="34"/>
                  </a:cxn>
                  <a:cxn ang="0">
                    <a:pos x="125" y="68"/>
                  </a:cxn>
                  <a:cxn ang="0">
                    <a:pos x="125" y="68"/>
                  </a:cxn>
                  <a:cxn ang="0">
                    <a:pos x="125" y="68"/>
                  </a:cxn>
                </a:cxnLst>
                <a:rect l="0" t="0" r="r" b="b"/>
                <a:pathLst>
                  <a:path w="250" h="296">
                    <a:moveTo>
                      <a:pt x="250" y="250"/>
                    </a:moveTo>
                    <a:cubicBezTo>
                      <a:pt x="250" y="282"/>
                      <a:pt x="185" y="296"/>
                      <a:pt x="125" y="296"/>
                    </a:cubicBezTo>
                    <a:cubicBezTo>
                      <a:pt x="65" y="296"/>
                      <a:pt x="0" y="282"/>
                      <a:pt x="0" y="250"/>
                    </a:cubicBezTo>
                    <a:cubicBezTo>
                      <a:pt x="0" y="226"/>
                      <a:pt x="36" y="215"/>
                      <a:pt x="66" y="210"/>
                    </a:cubicBezTo>
                    <a:cubicBezTo>
                      <a:pt x="72" y="209"/>
                      <a:pt x="78" y="213"/>
                      <a:pt x="79" y="219"/>
                    </a:cubicBezTo>
                    <a:cubicBezTo>
                      <a:pt x="80" y="225"/>
                      <a:pt x="76" y="231"/>
                      <a:pt x="70" y="232"/>
                    </a:cubicBezTo>
                    <a:cubicBezTo>
                      <a:pt x="33" y="239"/>
                      <a:pt x="23" y="249"/>
                      <a:pt x="23" y="251"/>
                    </a:cubicBezTo>
                    <a:cubicBezTo>
                      <a:pt x="24" y="257"/>
                      <a:pt x="58" y="273"/>
                      <a:pt x="125" y="273"/>
                    </a:cubicBezTo>
                    <a:cubicBezTo>
                      <a:pt x="192" y="273"/>
                      <a:pt x="226" y="257"/>
                      <a:pt x="228" y="250"/>
                    </a:cubicBezTo>
                    <a:cubicBezTo>
                      <a:pt x="227" y="249"/>
                      <a:pt x="217" y="238"/>
                      <a:pt x="180" y="232"/>
                    </a:cubicBezTo>
                    <a:cubicBezTo>
                      <a:pt x="174" y="231"/>
                      <a:pt x="170" y="225"/>
                      <a:pt x="171" y="219"/>
                    </a:cubicBezTo>
                    <a:cubicBezTo>
                      <a:pt x="172" y="213"/>
                      <a:pt x="178" y="209"/>
                      <a:pt x="184" y="210"/>
                    </a:cubicBezTo>
                    <a:cubicBezTo>
                      <a:pt x="214" y="215"/>
                      <a:pt x="250" y="226"/>
                      <a:pt x="250" y="250"/>
                    </a:cubicBezTo>
                    <a:close/>
                    <a:moveTo>
                      <a:pt x="80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7"/>
                      <a:pt x="96" y="262"/>
                      <a:pt x="102" y="262"/>
                    </a:cubicBezTo>
                    <a:cubicBezTo>
                      <a:pt x="148" y="262"/>
                      <a:pt x="148" y="262"/>
                      <a:pt x="148" y="262"/>
                    </a:cubicBezTo>
                    <a:cubicBezTo>
                      <a:pt x="154" y="262"/>
                      <a:pt x="159" y="257"/>
                      <a:pt x="159" y="250"/>
                    </a:cubicBezTo>
                    <a:cubicBezTo>
                      <a:pt x="159" y="182"/>
                      <a:pt x="159" y="182"/>
                      <a:pt x="159" y="182"/>
                    </a:cubicBezTo>
                    <a:cubicBezTo>
                      <a:pt x="171" y="182"/>
                      <a:pt x="171" y="182"/>
                      <a:pt x="171" y="182"/>
                    </a:cubicBezTo>
                    <a:cubicBezTo>
                      <a:pt x="177" y="182"/>
                      <a:pt x="182" y="177"/>
                      <a:pt x="182" y="171"/>
                    </a:cubicBezTo>
                    <a:cubicBezTo>
                      <a:pt x="182" y="102"/>
                      <a:pt x="182" y="102"/>
                      <a:pt x="182" y="102"/>
                    </a:cubicBezTo>
                    <a:cubicBezTo>
                      <a:pt x="182" y="97"/>
                      <a:pt x="173" y="84"/>
                      <a:pt x="157" y="82"/>
                    </a:cubicBezTo>
                    <a:cubicBezTo>
                      <a:pt x="150" y="81"/>
                      <a:pt x="138" y="80"/>
                      <a:pt x="125" y="80"/>
                    </a:cubicBezTo>
                    <a:cubicBezTo>
                      <a:pt x="112" y="80"/>
                      <a:pt x="100" y="81"/>
                      <a:pt x="93" y="82"/>
                    </a:cubicBezTo>
                    <a:cubicBezTo>
                      <a:pt x="77" y="84"/>
                      <a:pt x="68" y="97"/>
                      <a:pt x="68" y="10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77"/>
                      <a:pt x="73" y="182"/>
                      <a:pt x="80" y="182"/>
                    </a:cubicBezTo>
                    <a:close/>
                    <a:moveTo>
                      <a:pt x="125" y="68"/>
                    </a:moveTo>
                    <a:cubicBezTo>
                      <a:pt x="144" y="68"/>
                      <a:pt x="159" y="53"/>
                      <a:pt x="159" y="34"/>
                    </a:cubicBezTo>
                    <a:cubicBezTo>
                      <a:pt x="159" y="15"/>
                      <a:pt x="144" y="0"/>
                      <a:pt x="125" y="0"/>
                    </a:cubicBezTo>
                    <a:cubicBezTo>
                      <a:pt x="106" y="0"/>
                      <a:pt x="91" y="15"/>
                      <a:pt x="91" y="34"/>
                    </a:cubicBezTo>
                    <a:cubicBezTo>
                      <a:pt x="91" y="53"/>
                      <a:pt x="106" y="68"/>
                      <a:pt x="125" y="68"/>
                    </a:cubicBezTo>
                    <a:close/>
                    <a:moveTo>
                      <a:pt x="125" y="68"/>
                    </a:moveTo>
                    <a:cubicBezTo>
                      <a:pt x="125" y="68"/>
                      <a:pt x="125" y="68"/>
                      <a:pt x="125" y="68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 anchorCtr="0"/>
              <a:lstStyle/>
              <a:p>
                <a:pPr algn="ctr"/>
                <a:endParaRPr/>
              </a:p>
            </p:txBody>
          </p:sp>
        </p:grpSp>
        <p:grpSp>
          <p:nvGrpSpPr>
            <p:cNvPr id="162" name="组合 161" descr="ec5e17f9-9c83-4f47-91df-3750676231cf">
              <a:extLst>
                <a:ext uri="{FF2B5EF4-FFF2-40B4-BE49-F238E27FC236}">
                  <a16:creationId xmlns:a16="http://schemas.microsoft.com/office/drawing/2014/main" xmlns="" id="{85C614FB-D54E-3BAA-06EB-2C3F029644BE}"/>
                </a:ext>
              </a:extLst>
            </p:cNvPr>
            <p:cNvGrpSpPr/>
            <p:nvPr/>
          </p:nvGrpSpPr>
          <p:grpSpPr>
            <a:xfrm>
              <a:off x="3041257" y="4436197"/>
              <a:ext cx="8477641" cy="1558203"/>
              <a:chOff x="3041257" y="4436197"/>
              <a:chExt cx="8477641" cy="1558203"/>
            </a:xfrm>
          </p:grpSpPr>
          <p:sp>
            <p:nvSpPr>
              <p:cNvPr id="147" name="Text4" descr="6dd2b5bc-7c98-43bf-acdb-318cdd8ab036">
                <a:extLst>
                  <a:ext uri="{FF2B5EF4-FFF2-40B4-BE49-F238E27FC236}">
                    <a16:creationId xmlns:a16="http://schemas.microsoft.com/office/drawing/2014/main" xmlns="" id="{0031F100-C8CA-B267-6D9E-FB5C775211AD}"/>
                  </a:ext>
                </a:extLst>
              </p:cNvPr>
              <p:cNvSpPr txBox="1"/>
              <p:nvPr/>
            </p:nvSpPr>
            <p:spPr>
              <a:xfrm flipH="1">
                <a:off x="8801099" y="4936501"/>
                <a:ext cx="2717795" cy="10578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en-US" sz="1600" b="1" dirty="0" err="1">
                    <a:solidFill>
                      <a:srgbClr val="2F2F2F"/>
                    </a:solidFill>
                    <a:ea typeface="微软雅黑"/>
                  </a:rPr>
                  <a:t>跑步释放内啡肽，促进深度睡眠，改善睡眠质量，让你在早晨精神饱满地醒来</a:t>
                </a:r>
                <a:r>
                  <a:rPr lang="en-US" altLang="en-US" sz="1600" b="1" dirty="0">
                    <a:solidFill>
                      <a:srgbClr val="2F2F2F"/>
                    </a:solidFill>
                    <a:ea typeface="微软雅黑"/>
                  </a:rPr>
                  <a:t>。</a:t>
                </a:r>
              </a:p>
            </p:txBody>
          </p:sp>
          <p:sp>
            <p:nvSpPr>
              <p:cNvPr id="148" name="Bullet4" descr="4535920d-2157-4d6d-9d86-09a0c7b1c81a">
                <a:extLst>
                  <a:ext uri="{FF2B5EF4-FFF2-40B4-BE49-F238E27FC236}">
                    <a16:creationId xmlns:a16="http://schemas.microsoft.com/office/drawing/2014/main" xmlns="" id="{53863EBE-1092-E6C8-ADE6-7E6D201DEA29}"/>
                  </a:ext>
                </a:extLst>
              </p:cNvPr>
              <p:cNvSpPr txBox="1"/>
              <p:nvPr/>
            </p:nvSpPr>
            <p:spPr>
              <a:xfrm flipH="1">
                <a:off x="8762999" y="4436197"/>
                <a:ext cx="2755899" cy="5003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sz="1800" b="1" i="0" u="none" dirty="0" err="1">
                    <a:solidFill>
                      <a:srgbClr val="002060"/>
                    </a:solidFill>
                    <a:ea typeface="微软雅黑"/>
                  </a:rPr>
                  <a:t>改善睡眠质量</a:t>
                </a:r>
                <a:endParaRPr lang="en-US" sz="1800" b="1" i="0" u="none" dirty="0">
                  <a:solidFill>
                    <a:srgbClr val="002060"/>
                  </a:solidFill>
                  <a:ea typeface="微软雅黑"/>
                </a:endParaRPr>
              </a:p>
            </p:txBody>
          </p:sp>
          <p:sp>
            <p:nvSpPr>
              <p:cNvPr id="149" name="Icon4" descr="6fdc3b42-fffe-454d-88e0-b39674780027">
                <a:extLst>
                  <a:ext uri="{FF2B5EF4-FFF2-40B4-BE49-F238E27FC236}">
                    <a16:creationId xmlns:a16="http://schemas.microsoft.com/office/drawing/2014/main" xmlns="" id="{D4C74ADE-E94A-548F-0D3B-9FAC43442B04}"/>
                  </a:ext>
                </a:extLst>
              </p:cNvPr>
              <p:cNvSpPr/>
              <p:nvPr/>
            </p:nvSpPr>
            <p:spPr bwMode="auto">
              <a:xfrm>
                <a:off x="3041257" y="4779552"/>
                <a:ext cx="649638" cy="767753"/>
              </a:xfrm>
              <a:custGeom>
                <a:avLst/>
                <a:gdLst/>
                <a:ahLst/>
                <a:cxnLst>
                  <a:cxn ang="0">
                    <a:pos x="250" y="250"/>
                  </a:cxn>
                  <a:cxn ang="0">
                    <a:pos x="125" y="296"/>
                  </a:cxn>
                  <a:cxn ang="0">
                    <a:pos x="0" y="250"/>
                  </a:cxn>
                  <a:cxn ang="0">
                    <a:pos x="66" y="210"/>
                  </a:cxn>
                  <a:cxn ang="0">
                    <a:pos x="79" y="219"/>
                  </a:cxn>
                  <a:cxn ang="0">
                    <a:pos x="70" y="232"/>
                  </a:cxn>
                  <a:cxn ang="0">
                    <a:pos x="23" y="251"/>
                  </a:cxn>
                  <a:cxn ang="0">
                    <a:pos x="125" y="273"/>
                  </a:cxn>
                  <a:cxn ang="0">
                    <a:pos x="228" y="250"/>
                  </a:cxn>
                  <a:cxn ang="0">
                    <a:pos x="180" y="232"/>
                  </a:cxn>
                  <a:cxn ang="0">
                    <a:pos x="171" y="219"/>
                  </a:cxn>
                  <a:cxn ang="0">
                    <a:pos x="184" y="210"/>
                  </a:cxn>
                  <a:cxn ang="0">
                    <a:pos x="250" y="250"/>
                  </a:cxn>
                  <a:cxn ang="0">
                    <a:pos x="80" y="182"/>
                  </a:cxn>
                  <a:cxn ang="0">
                    <a:pos x="91" y="182"/>
                  </a:cxn>
                  <a:cxn ang="0">
                    <a:pos x="91" y="250"/>
                  </a:cxn>
                  <a:cxn ang="0">
                    <a:pos x="102" y="262"/>
                  </a:cxn>
                  <a:cxn ang="0">
                    <a:pos x="148" y="262"/>
                  </a:cxn>
                  <a:cxn ang="0">
                    <a:pos x="159" y="250"/>
                  </a:cxn>
                  <a:cxn ang="0">
                    <a:pos x="159" y="182"/>
                  </a:cxn>
                  <a:cxn ang="0">
                    <a:pos x="171" y="182"/>
                  </a:cxn>
                  <a:cxn ang="0">
                    <a:pos x="182" y="171"/>
                  </a:cxn>
                  <a:cxn ang="0">
                    <a:pos x="182" y="102"/>
                  </a:cxn>
                  <a:cxn ang="0">
                    <a:pos x="157" y="82"/>
                  </a:cxn>
                  <a:cxn ang="0">
                    <a:pos x="125" y="80"/>
                  </a:cxn>
                  <a:cxn ang="0">
                    <a:pos x="93" y="82"/>
                  </a:cxn>
                  <a:cxn ang="0">
                    <a:pos x="68" y="102"/>
                  </a:cxn>
                  <a:cxn ang="0">
                    <a:pos x="68" y="171"/>
                  </a:cxn>
                  <a:cxn ang="0">
                    <a:pos x="80" y="182"/>
                  </a:cxn>
                  <a:cxn ang="0">
                    <a:pos x="125" y="68"/>
                  </a:cxn>
                  <a:cxn ang="0">
                    <a:pos x="159" y="34"/>
                  </a:cxn>
                  <a:cxn ang="0">
                    <a:pos x="125" y="0"/>
                  </a:cxn>
                  <a:cxn ang="0">
                    <a:pos x="91" y="34"/>
                  </a:cxn>
                  <a:cxn ang="0">
                    <a:pos x="125" y="68"/>
                  </a:cxn>
                  <a:cxn ang="0">
                    <a:pos x="125" y="68"/>
                  </a:cxn>
                  <a:cxn ang="0">
                    <a:pos x="125" y="68"/>
                  </a:cxn>
                </a:cxnLst>
                <a:rect l="0" t="0" r="r" b="b"/>
                <a:pathLst>
                  <a:path w="250" h="296">
                    <a:moveTo>
                      <a:pt x="250" y="250"/>
                    </a:moveTo>
                    <a:cubicBezTo>
                      <a:pt x="250" y="282"/>
                      <a:pt x="185" y="296"/>
                      <a:pt x="125" y="296"/>
                    </a:cubicBezTo>
                    <a:cubicBezTo>
                      <a:pt x="65" y="296"/>
                      <a:pt x="0" y="282"/>
                      <a:pt x="0" y="250"/>
                    </a:cubicBezTo>
                    <a:cubicBezTo>
                      <a:pt x="0" y="226"/>
                      <a:pt x="36" y="215"/>
                      <a:pt x="66" y="210"/>
                    </a:cubicBezTo>
                    <a:cubicBezTo>
                      <a:pt x="72" y="209"/>
                      <a:pt x="78" y="213"/>
                      <a:pt x="79" y="219"/>
                    </a:cubicBezTo>
                    <a:cubicBezTo>
                      <a:pt x="80" y="225"/>
                      <a:pt x="76" y="231"/>
                      <a:pt x="70" y="232"/>
                    </a:cubicBezTo>
                    <a:cubicBezTo>
                      <a:pt x="33" y="239"/>
                      <a:pt x="23" y="249"/>
                      <a:pt x="23" y="251"/>
                    </a:cubicBezTo>
                    <a:cubicBezTo>
                      <a:pt x="24" y="257"/>
                      <a:pt x="58" y="273"/>
                      <a:pt x="125" y="273"/>
                    </a:cubicBezTo>
                    <a:cubicBezTo>
                      <a:pt x="192" y="273"/>
                      <a:pt x="226" y="257"/>
                      <a:pt x="228" y="250"/>
                    </a:cubicBezTo>
                    <a:cubicBezTo>
                      <a:pt x="227" y="249"/>
                      <a:pt x="217" y="238"/>
                      <a:pt x="180" y="232"/>
                    </a:cubicBezTo>
                    <a:cubicBezTo>
                      <a:pt x="174" y="231"/>
                      <a:pt x="170" y="225"/>
                      <a:pt x="171" y="219"/>
                    </a:cubicBezTo>
                    <a:cubicBezTo>
                      <a:pt x="172" y="213"/>
                      <a:pt x="178" y="209"/>
                      <a:pt x="184" y="210"/>
                    </a:cubicBezTo>
                    <a:cubicBezTo>
                      <a:pt x="214" y="215"/>
                      <a:pt x="250" y="226"/>
                      <a:pt x="250" y="250"/>
                    </a:cubicBezTo>
                    <a:close/>
                    <a:moveTo>
                      <a:pt x="80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7"/>
                      <a:pt x="96" y="262"/>
                      <a:pt x="102" y="262"/>
                    </a:cubicBezTo>
                    <a:cubicBezTo>
                      <a:pt x="148" y="262"/>
                      <a:pt x="148" y="262"/>
                      <a:pt x="148" y="262"/>
                    </a:cubicBezTo>
                    <a:cubicBezTo>
                      <a:pt x="154" y="262"/>
                      <a:pt x="159" y="257"/>
                      <a:pt x="159" y="250"/>
                    </a:cubicBezTo>
                    <a:cubicBezTo>
                      <a:pt x="159" y="182"/>
                      <a:pt x="159" y="182"/>
                      <a:pt x="159" y="182"/>
                    </a:cubicBezTo>
                    <a:cubicBezTo>
                      <a:pt x="171" y="182"/>
                      <a:pt x="171" y="182"/>
                      <a:pt x="171" y="182"/>
                    </a:cubicBezTo>
                    <a:cubicBezTo>
                      <a:pt x="177" y="182"/>
                      <a:pt x="182" y="177"/>
                      <a:pt x="182" y="171"/>
                    </a:cubicBezTo>
                    <a:cubicBezTo>
                      <a:pt x="182" y="102"/>
                      <a:pt x="182" y="102"/>
                      <a:pt x="182" y="102"/>
                    </a:cubicBezTo>
                    <a:cubicBezTo>
                      <a:pt x="182" y="97"/>
                      <a:pt x="173" y="84"/>
                      <a:pt x="157" y="82"/>
                    </a:cubicBezTo>
                    <a:cubicBezTo>
                      <a:pt x="150" y="81"/>
                      <a:pt x="138" y="80"/>
                      <a:pt x="125" y="80"/>
                    </a:cubicBezTo>
                    <a:cubicBezTo>
                      <a:pt x="112" y="80"/>
                      <a:pt x="100" y="81"/>
                      <a:pt x="93" y="82"/>
                    </a:cubicBezTo>
                    <a:cubicBezTo>
                      <a:pt x="77" y="84"/>
                      <a:pt x="68" y="97"/>
                      <a:pt x="68" y="10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77"/>
                      <a:pt x="73" y="182"/>
                      <a:pt x="80" y="182"/>
                    </a:cubicBezTo>
                    <a:close/>
                    <a:moveTo>
                      <a:pt x="125" y="68"/>
                    </a:moveTo>
                    <a:cubicBezTo>
                      <a:pt x="144" y="68"/>
                      <a:pt x="159" y="53"/>
                      <a:pt x="159" y="34"/>
                    </a:cubicBezTo>
                    <a:cubicBezTo>
                      <a:pt x="159" y="15"/>
                      <a:pt x="144" y="0"/>
                      <a:pt x="125" y="0"/>
                    </a:cubicBezTo>
                    <a:cubicBezTo>
                      <a:pt x="106" y="0"/>
                      <a:pt x="91" y="15"/>
                      <a:pt x="91" y="34"/>
                    </a:cubicBezTo>
                    <a:cubicBezTo>
                      <a:pt x="91" y="53"/>
                      <a:pt x="106" y="68"/>
                      <a:pt x="125" y="68"/>
                    </a:cubicBezTo>
                    <a:close/>
                    <a:moveTo>
                      <a:pt x="125" y="68"/>
                    </a:moveTo>
                    <a:cubicBezTo>
                      <a:pt x="125" y="68"/>
                      <a:pt x="125" y="68"/>
                      <a:pt x="125" y="68"/>
                    </a:cubicBezTo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 anchorCtr="0"/>
              <a:lstStyle/>
              <a:p>
                <a:pPr algn="ctr"/>
                <a:endParaRPr/>
              </a:p>
            </p:txBody>
          </p:sp>
        </p:grpSp>
      </p:grpSp>
      <p:pic>
        <p:nvPicPr>
          <p:cNvPr id="24" name="图片 23" descr="39a360a28681c19f754b5e1f52ba3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6815" y="964015"/>
            <a:ext cx="3341207" cy="2303060"/>
          </a:xfrm>
          <a:prstGeom prst="rect">
            <a:avLst/>
          </a:prstGeom>
        </p:spPr>
      </p:pic>
      <p:pic>
        <p:nvPicPr>
          <p:cNvPr id="26" name="Picture 1" descr="C:\Users\Administrator\Documents\WeChat Files\wxid_nity88g7vun422\FileStorage\Temp\97800414419e8785788a876749dbf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021" y="3333750"/>
            <a:ext cx="2437279" cy="3397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094ad223-0fdf-4563-b0ab-00138b958cc1.source.5.zh-Hans.pptx" descr="3052bf0d-2db5-452c-8cf6-227a84b4b33e">
            <a:extLst>
              <a:ext uri="{FF2B5EF4-FFF2-40B4-BE49-F238E27FC236}">
                <a16:creationId xmlns:a16="http://schemas.microsoft.com/office/drawing/2014/main" xmlns:a14="http://schemas.microsoft.com/office/drawing/2010/main" xmlns="" id="{F370B71D-4654-B696-A3AF-31F75AFCB1B3}"/>
              </a:ext>
            </a:extLst>
          </p:cNvPr>
          <p:cNvGrpSpPr/>
          <p:nvPr/>
        </p:nvGrpSpPr>
        <p:grpSpPr>
          <a:xfrm>
            <a:off x="688975" y="996950"/>
            <a:ext cx="10858500" cy="4252231"/>
            <a:chOff x="660400" y="1597025"/>
            <a:chExt cx="10858500" cy="4252231"/>
          </a:xfrm>
        </p:grpSpPr>
        <p:grpSp>
          <p:nvGrpSpPr>
            <p:cNvPr id="8" name="组合 7" descr="bf877b6f-e185-41d8-89f0-1480c23eeba5">
              <a:extLst>
                <a:ext uri="{FF2B5EF4-FFF2-40B4-BE49-F238E27FC236}">
                  <a16:creationId xmlns:a16="http://schemas.microsoft.com/office/drawing/2014/main" xmlns:a14="http://schemas.microsoft.com/office/drawing/2010/main" xmlns="" id="{296D59B6-29CE-0663-B394-45F2A22D319A}"/>
                </a:ext>
              </a:extLst>
            </p:cNvPr>
            <p:cNvGrpSpPr/>
            <p:nvPr/>
          </p:nvGrpSpPr>
          <p:grpSpPr>
            <a:xfrm>
              <a:off x="790151" y="3429000"/>
              <a:ext cx="10639849" cy="2420256"/>
              <a:chOff x="790151" y="3429000"/>
              <a:chExt cx="10639849" cy="2420256"/>
            </a:xfrm>
          </p:grpSpPr>
          <p:grpSp>
            <p:nvGrpSpPr>
              <p:cNvPr id="6" name="组合 5" descr="4326b81f-dfe5-47b6-b260-e576cd06294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9F8ADDD-A103-F236-4A23-F60E10948CF7}"/>
                  </a:ext>
                </a:extLst>
              </p:cNvPr>
              <p:cNvGrpSpPr/>
              <p:nvPr/>
            </p:nvGrpSpPr>
            <p:grpSpPr>
              <a:xfrm>
                <a:off x="790151" y="3429000"/>
                <a:ext cx="10639849" cy="2420256"/>
                <a:chOff x="790151" y="3429000"/>
                <a:chExt cx="10639849" cy="2420256"/>
              </a:xfrm>
            </p:grpSpPr>
            <p:grpSp>
              <p:nvGrpSpPr>
                <p:cNvPr id="20" name="组合 19" descr="f231c374-97a7-4c87-9736-dfd898eba8be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2B10F64F-9D23-4013-9939-0F321BDDFAFF}"/>
                    </a:ext>
                  </a:extLst>
                </p:cNvPr>
                <p:cNvGrpSpPr/>
                <p:nvPr/>
              </p:nvGrpSpPr>
              <p:grpSpPr>
                <a:xfrm>
                  <a:off x="790151" y="3429000"/>
                  <a:ext cx="1915600" cy="2420256"/>
                  <a:chOff x="1455319" y="1416583"/>
                  <a:chExt cx="1915600" cy="2420256"/>
                </a:xfrm>
              </p:grpSpPr>
              <p:sp>
                <p:nvSpPr>
                  <p:cNvPr id="21" name="Number1" descr="1999708d-77b4-49c5-bea1-270a990497c0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B2C4F1CF-9A7D-43D7-A32D-8963950E867B}"/>
                      </a:ext>
                    </a:extLst>
                  </p:cNvPr>
                  <p:cNvSpPr/>
                  <p:nvPr/>
                </p:nvSpPr>
                <p:spPr>
                  <a:xfrm>
                    <a:off x="2074006" y="1416583"/>
                    <a:ext cx="678225" cy="67822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0"/>
                  <a:lstStyle/>
                  <a:p>
                    <a:pPr algn="ctr"/>
                    <a:r>
                      <a:rPr lang="en-US" sz="1800" b="1" i="0" u="none">
                        <a:solidFill>
                          <a:srgbClr val="FFFFFF"/>
                        </a:solidFill>
                        <a:latin typeface="Arial"/>
                      </a:rPr>
                      <a:t>01</a:t>
                    </a:r>
                  </a:p>
                </p:txBody>
              </p:sp>
              <p:grpSp>
                <p:nvGrpSpPr>
                  <p:cNvPr id="22" name="组合 21" descr="b12073e3-21af-46aa-a81c-2019b8f8ecbb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B3933A2-C09B-4664-A164-481686E78D44}"/>
                      </a:ext>
                    </a:extLst>
                  </p:cNvPr>
                  <p:cNvGrpSpPr/>
                  <p:nvPr/>
                </p:nvGrpSpPr>
                <p:grpSpPr>
                  <a:xfrm>
                    <a:off x="1455319" y="2170963"/>
                    <a:ext cx="1915600" cy="1665876"/>
                    <a:chOff x="1455319" y="2170963"/>
                    <a:chExt cx="1915600" cy="1665876"/>
                  </a:xfrm>
                </p:grpSpPr>
                <p:sp>
                  <p:nvSpPr>
                    <p:cNvPr id="23" name="Bullet1" descr="9a24c323-8a33-4ccc-9acb-73c5f200ff95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0AFA3718-0C9F-4D8C-B023-67B340028A03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1455319" y="2170963"/>
                      <a:ext cx="1915600" cy="4368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b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sz="1800" b="1" i="0" u="none">
                          <a:solidFill>
                            <a:srgbClr val="FA9518"/>
                          </a:solidFill>
                          <a:ea typeface="微软雅黑"/>
                        </a:rPr>
                        <a:t>减轻压力和焦虑</a:t>
                      </a:r>
                    </a:p>
                  </p:txBody>
                </p:sp>
                <p:sp>
                  <p:nvSpPr>
                    <p:cNvPr id="24" name="Text1" descr="d97f5943-321c-4ca1-98e2-ad37244d78ab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FCCDB3AF-AE4E-4F93-BDDF-745D3FC533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455319" y="2621870"/>
                      <a:ext cx="1915600" cy="12149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t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1400" b="1" i="0" u="none" dirty="0" err="1">
                          <a:solidFill>
                            <a:srgbClr val="2F2F2F"/>
                          </a:solidFill>
                          <a:ea typeface="微软雅黑"/>
                        </a:rPr>
                        <a:t>跑步通过释放内啡肽，帮助缓解日常生活中的紧张情绪，</a:t>
                      </a:r>
                      <a:r>
                        <a:rPr lang="en-US" sz="1400" b="1" i="0" u="none" dirty="0" err="1" smtClean="0">
                          <a:solidFill>
                            <a:srgbClr val="2F2F2F"/>
                          </a:solidFill>
                          <a:ea typeface="微软雅黑"/>
                        </a:rPr>
                        <a:t>提升心理抗压能力</a:t>
                      </a:r>
                      <a:endParaRPr lang="en-US" sz="1400" b="1" i="0" u="none" dirty="0">
                        <a:solidFill>
                          <a:srgbClr val="2F2F2F"/>
                        </a:solidFill>
                        <a:ea typeface="微软雅黑"/>
                      </a:endParaRPr>
                    </a:p>
                  </p:txBody>
                </p:sp>
              </p:grpSp>
            </p:grpSp>
            <p:grpSp>
              <p:nvGrpSpPr>
                <p:cNvPr id="40" name="组合 39" descr="152a8fce-d40b-4bf8-8c7b-81817539ee22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4F68A48C-9C27-4539-89F4-9AD0EF80E04E}"/>
                    </a:ext>
                  </a:extLst>
                </p:cNvPr>
                <p:cNvGrpSpPr/>
                <p:nvPr/>
              </p:nvGrpSpPr>
              <p:grpSpPr>
                <a:xfrm>
                  <a:off x="2958513" y="3429000"/>
                  <a:ext cx="1915600" cy="2420256"/>
                  <a:chOff x="1455319" y="1416583"/>
                  <a:chExt cx="1915600" cy="2420256"/>
                </a:xfrm>
              </p:grpSpPr>
              <p:sp>
                <p:nvSpPr>
                  <p:cNvPr id="41" name="Number2" descr="4f2ad311-e543-4983-bcb0-c96b6c42cd8d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1A9C399C-4770-4E36-ACFA-18227D6D0DA4}"/>
                      </a:ext>
                    </a:extLst>
                  </p:cNvPr>
                  <p:cNvSpPr/>
                  <p:nvPr/>
                </p:nvSpPr>
                <p:spPr>
                  <a:xfrm>
                    <a:off x="2074006" y="1416583"/>
                    <a:ext cx="678225" cy="678225"/>
                  </a:xfrm>
                  <a:prstGeom prst="ellipse">
                    <a:avLst/>
                  </a:prstGeom>
                  <a:solidFill>
                    <a:schemeClr val="tx2">
                      <a:alpha val="80000"/>
                    </a:scheme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0"/>
                  <a:lstStyle/>
                  <a:p>
                    <a:pPr algn="ctr"/>
                    <a:r>
                      <a:rPr lang="en-US" sz="1800" b="1" i="0" u="none" dirty="0">
                        <a:solidFill>
                          <a:srgbClr val="FFFFFF"/>
                        </a:solidFill>
                        <a:latin typeface="Arial"/>
                      </a:rPr>
                      <a:t>02</a:t>
                    </a:r>
                  </a:p>
                </p:txBody>
              </p:sp>
              <p:grpSp>
                <p:nvGrpSpPr>
                  <p:cNvPr id="46" name="组合 45" descr="15293e79-3d0d-4df0-9ca0-f57ce66e6b7a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83DCEE22-4D70-4B9A-AFF6-4AE15924D8A7}"/>
                      </a:ext>
                    </a:extLst>
                  </p:cNvPr>
                  <p:cNvGrpSpPr/>
                  <p:nvPr/>
                </p:nvGrpSpPr>
                <p:grpSpPr>
                  <a:xfrm>
                    <a:off x="1455319" y="2170963"/>
                    <a:ext cx="1915600" cy="1665876"/>
                    <a:chOff x="1455319" y="2170963"/>
                    <a:chExt cx="1915600" cy="1665876"/>
                  </a:xfrm>
                </p:grpSpPr>
                <p:sp>
                  <p:nvSpPr>
                    <p:cNvPr id="47" name="Bullet2" descr="064d9fa9-19b5-4fd8-87f7-9b244f0c4024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C7333877-D822-46AC-875A-FAE2D1150EED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1455319" y="2170963"/>
                      <a:ext cx="1915600" cy="4368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b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sz="1800" b="1" i="0" u="none" dirty="0" err="1">
                          <a:solidFill>
                            <a:srgbClr val="778495"/>
                          </a:solidFill>
                          <a:ea typeface="微软雅黑"/>
                        </a:rPr>
                        <a:t>增强自信心</a:t>
                      </a:r>
                      <a:endParaRPr lang="en-US" sz="1800" b="1" i="0" u="none" dirty="0">
                        <a:solidFill>
                          <a:srgbClr val="778495"/>
                        </a:solidFill>
                        <a:ea typeface="微软雅黑"/>
                      </a:endParaRPr>
                    </a:p>
                  </p:txBody>
                </p:sp>
                <p:sp>
                  <p:nvSpPr>
                    <p:cNvPr id="48" name="Text2" descr="b6954907-9a85-4c83-a634-2c39a62bec8f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B579DF3E-1BC8-41C2-9592-4D2EA5F7B62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455319" y="2621870"/>
                      <a:ext cx="1915600" cy="12149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t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1400" b="1" i="0" u="none" dirty="0" err="1">
                          <a:solidFill>
                            <a:srgbClr val="2F2F2F"/>
                          </a:solidFill>
                          <a:ea typeface="微软雅黑"/>
                        </a:rPr>
                        <a:t>通过设定并达成跑步目标，逐步提升自我效能感和自信心，</a:t>
                      </a:r>
                      <a:r>
                        <a:rPr lang="en-US" sz="1400" b="1" i="0" u="none" dirty="0" err="1" smtClean="0">
                          <a:solidFill>
                            <a:srgbClr val="2F2F2F"/>
                          </a:solidFill>
                          <a:ea typeface="微软雅黑"/>
                        </a:rPr>
                        <a:t>增强应对挑战的能力</a:t>
                      </a:r>
                      <a:endParaRPr lang="en-US" sz="1400" b="0" i="0" u="none" dirty="0">
                        <a:solidFill>
                          <a:srgbClr val="2F2F2F"/>
                        </a:solidFill>
                        <a:ea typeface="微软雅黑"/>
                      </a:endParaRPr>
                    </a:p>
                  </p:txBody>
                </p:sp>
              </p:grpSp>
            </p:grpSp>
            <p:grpSp>
              <p:nvGrpSpPr>
                <p:cNvPr id="49" name="组合 48" descr="29fe3a9f-4c43-478b-98ea-d48a640a387d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BF7B27DC-93F4-462D-8C24-474819338172}"/>
                    </a:ext>
                  </a:extLst>
                </p:cNvPr>
                <p:cNvGrpSpPr/>
                <p:nvPr/>
              </p:nvGrpSpPr>
              <p:grpSpPr>
                <a:xfrm>
                  <a:off x="5126875" y="3429000"/>
                  <a:ext cx="1915600" cy="2420256"/>
                  <a:chOff x="1455319" y="1416583"/>
                  <a:chExt cx="1915600" cy="2420256"/>
                </a:xfrm>
              </p:grpSpPr>
              <p:sp>
                <p:nvSpPr>
                  <p:cNvPr id="50" name="Number3" descr="ff8dda3c-e1f6-4534-8422-79ce63cbe22a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A9904D23-07FE-4E2B-B3CD-EA3955CD0A45}"/>
                      </a:ext>
                    </a:extLst>
                  </p:cNvPr>
                  <p:cNvSpPr/>
                  <p:nvPr/>
                </p:nvSpPr>
                <p:spPr>
                  <a:xfrm>
                    <a:off x="2074006" y="1416583"/>
                    <a:ext cx="678225" cy="678225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0"/>
                  <a:lstStyle/>
                  <a:p>
                    <a:pPr algn="ctr"/>
                    <a:r>
                      <a:rPr lang="en-US" sz="1800" b="1" i="0" u="none" dirty="0">
                        <a:solidFill>
                          <a:srgbClr val="FFFFFF"/>
                        </a:solidFill>
                        <a:latin typeface="Arial"/>
                      </a:rPr>
                      <a:t>03</a:t>
                    </a:r>
                  </a:p>
                </p:txBody>
              </p:sp>
              <p:grpSp>
                <p:nvGrpSpPr>
                  <p:cNvPr id="51" name="组合 50" descr="e406853f-3b6b-4e58-a9e0-2e481b56a6c2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9757A31-8D80-427F-9877-92B9C637F757}"/>
                      </a:ext>
                    </a:extLst>
                  </p:cNvPr>
                  <p:cNvGrpSpPr/>
                  <p:nvPr/>
                </p:nvGrpSpPr>
                <p:grpSpPr>
                  <a:xfrm>
                    <a:off x="1455319" y="2170963"/>
                    <a:ext cx="1915600" cy="1665876"/>
                    <a:chOff x="1455319" y="2170963"/>
                    <a:chExt cx="1915600" cy="1665876"/>
                  </a:xfrm>
                </p:grpSpPr>
                <p:sp>
                  <p:nvSpPr>
                    <p:cNvPr id="52" name="Bullet3" descr="5d6294d7-f542-4e66-9768-c1d9f2700ab2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B1E8973B-5EB3-462D-A6D8-F448A8089813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1455319" y="2170963"/>
                      <a:ext cx="1915600" cy="4368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b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sz="1800" b="1" i="0" u="none" dirty="0" err="1">
                          <a:solidFill>
                            <a:schemeClr val="accent4"/>
                          </a:solidFill>
                          <a:ea typeface="微软雅黑"/>
                        </a:rPr>
                        <a:t>提升情绪状态</a:t>
                      </a:r>
                      <a:endParaRPr lang="en-US" sz="1800" b="1" i="0" u="none" dirty="0">
                        <a:solidFill>
                          <a:schemeClr val="accent4"/>
                        </a:solidFill>
                        <a:ea typeface="微软雅黑"/>
                      </a:endParaRPr>
                    </a:p>
                  </p:txBody>
                </p:sp>
                <p:sp>
                  <p:nvSpPr>
                    <p:cNvPr id="53" name="Text3" descr="6f89c956-16a4-47fa-8404-94ec16cba836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F45116FE-2387-45A0-A553-097B228356A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455319" y="2621870"/>
                      <a:ext cx="1915600" cy="12149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t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1400" b="1" i="0" u="none" dirty="0" err="1">
                          <a:solidFill>
                            <a:srgbClr val="2F2F2F"/>
                          </a:solidFill>
                          <a:ea typeface="微软雅黑"/>
                        </a:rPr>
                        <a:t>跑步促进大脑分泌多巴胺，改善情绪，让你在一天中保持积极乐观的心态</a:t>
                      </a:r>
                      <a:r>
                        <a:rPr lang="en-US" sz="1400" b="1" i="0" u="none" dirty="0">
                          <a:solidFill>
                            <a:srgbClr val="2F2F2F"/>
                          </a:solidFill>
                          <a:ea typeface="微软雅黑"/>
                        </a:rPr>
                        <a:t>。</a:t>
                      </a:r>
                    </a:p>
                  </p:txBody>
                </p:sp>
              </p:grpSp>
            </p:grpSp>
            <p:grpSp>
              <p:nvGrpSpPr>
                <p:cNvPr id="54" name="组合 53" descr="6ba8c7e3-8ada-4fbb-9bb0-73694a06a7d1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7470CFD0-0D7D-46D4-BCA8-2E530663D832}"/>
                    </a:ext>
                  </a:extLst>
                </p:cNvPr>
                <p:cNvGrpSpPr/>
                <p:nvPr/>
              </p:nvGrpSpPr>
              <p:grpSpPr>
                <a:xfrm>
                  <a:off x="7295237" y="3429000"/>
                  <a:ext cx="1915600" cy="2420256"/>
                  <a:chOff x="1455319" y="1416583"/>
                  <a:chExt cx="1915600" cy="2420256"/>
                </a:xfrm>
              </p:grpSpPr>
              <p:sp>
                <p:nvSpPr>
                  <p:cNvPr id="55" name="Number4" descr="f11ed419-e9dc-457d-8702-dba2df22288f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73D07150-2791-484C-A564-21D3C9CCB33A}"/>
                      </a:ext>
                    </a:extLst>
                  </p:cNvPr>
                  <p:cNvSpPr/>
                  <p:nvPr/>
                </p:nvSpPr>
                <p:spPr>
                  <a:xfrm>
                    <a:off x="2074006" y="1416583"/>
                    <a:ext cx="678225" cy="678225"/>
                  </a:xfrm>
                  <a:prstGeom prst="ellipse">
                    <a:avLst/>
                  </a:prstGeom>
                  <a:solidFill>
                    <a:schemeClr val="accent2">
                      <a:alpha val="80000"/>
                    </a:scheme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0"/>
                  <a:lstStyle/>
                  <a:p>
                    <a:pPr algn="ctr"/>
                    <a:r>
                      <a:rPr lang="en-US" b="1">
                        <a:solidFill>
                          <a:srgbClr val="FFFFFF"/>
                        </a:solidFill>
                        <a:latin typeface="Arial"/>
                      </a:rPr>
                      <a:t>04</a:t>
                    </a:r>
                  </a:p>
                </p:txBody>
              </p:sp>
              <p:grpSp>
                <p:nvGrpSpPr>
                  <p:cNvPr id="56" name="组合 55" descr="2fff8191-7755-41bd-a1ba-44abe0e53d61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695D7D9C-83B4-439C-8314-D7222D056900}"/>
                      </a:ext>
                    </a:extLst>
                  </p:cNvPr>
                  <p:cNvGrpSpPr/>
                  <p:nvPr/>
                </p:nvGrpSpPr>
                <p:grpSpPr>
                  <a:xfrm>
                    <a:off x="1455319" y="2170963"/>
                    <a:ext cx="1915600" cy="1665876"/>
                    <a:chOff x="1455319" y="2170963"/>
                    <a:chExt cx="1915600" cy="1665876"/>
                  </a:xfrm>
                </p:grpSpPr>
                <p:sp>
                  <p:nvSpPr>
                    <p:cNvPr id="57" name="Bullet4" descr="a7ec07b6-c232-40fd-9f92-e003cb1d82de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63CFC8F9-40C4-4DA3-B347-0805CA0C4ECE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1455319" y="2170963"/>
                      <a:ext cx="1915600" cy="4368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b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en-US" b="1" dirty="0" err="1">
                          <a:solidFill>
                            <a:schemeClr val="accent2"/>
                          </a:solidFill>
                          <a:ea typeface="微软雅黑"/>
                        </a:rPr>
                        <a:t>提高专注力</a:t>
                      </a:r>
                      <a:endParaRPr lang="en-US" b="1" dirty="0">
                        <a:solidFill>
                          <a:schemeClr val="accent2"/>
                        </a:solidFill>
                        <a:ea typeface="微软雅黑"/>
                      </a:endParaRPr>
                    </a:p>
                  </p:txBody>
                </p:sp>
                <p:sp>
                  <p:nvSpPr>
                    <p:cNvPr id="58" name="Text4" descr="9e04eabe-2300-476b-bf71-f46eb2e7ff7f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ED1FBCB7-12A8-422E-BE3D-CC03B75E717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455319" y="2621870"/>
                      <a:ext cx="1915600" cy="12149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t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1400" b="1" i="0" u="none" dirty="0" err="1">
                          <a:solidFill>
                            <a:srgbClr val="2F2F2F"/>
                          </a:solidFill>
                          <a:ea typeface="微软雅黑"/>
                        </a:rPr>
                        <a:t>跑步能够增加大脑的血液供应，提高大脑的认知功能</a:t>
                      </a:r>
                      <a:r>
                        <a:rPr lang="en-US" sz="1400" b="1" i="0" u="none" dirty="0" err="1" smtClean="0">
                          <a:solidFill>
                            <a:srgbClr val="2F2F2F"/>
                          </a:solidFill>
                          <a:ea typeface="微软雅黑"/>
                        </a:rPr>
                        <a:t>，学习更加专注</a:t>
                      </a:r>
                      <a:endParaRPr lang="en-US" sz="1400" b="1" i="0" u="none" dirty="0">
                        <a:solidFill>
                          <a:srgbClr val="2F2F2F"/>
                        </a:solidFill>
                        <a:ea typeface="微软雅黑"/>
                      </a:endParaRPr>
                    </a:p>
                  </p:txBody>
                </p:sp>
              </p:grpSp>
            </p:grpSp>
            <p:grpSp>
              <p:nvGrpSpPr>
                <p:cNvPr id="69" name="组合 68" descr="d41db4d8-f9c9-4611-bbb6-1b9b2a9e8e76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66E8556F-92E7-437B-AC50-1B14E7FB0DF3}"/>
                    </a:ext>
                  </a:extLst>
                </p:cNvPr>
                <p:cNvGrpSpPr/>
                <p:nvPr/>
              </p:nvGrpSpPr>
              <p:grpSpPr>
                <a:xfrm>
                  <a:off x="9463598" y="3429000"/>
                  <a:ext cx="1966402" cy="2420256"/>
                  <a:chOff x="1455319" y="1416583"/>
                  <a:chExt cx="1966402" cy="2420256"/>
                </a:xfrm>
              </p:grpSpPr>
              <p:sp>
                <p:nvSpPr>
                  <p:cNvPr id="70" name="Number5" descr="3d6c748d-3a4c-4aba-8b28-26b6bf263e20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2C9DEBEC-B710-484A-9555-834CF4EC667B}"/>
                      </a:ext>
                    </a:extLst>
                  </p:cNvPr>
                  <p:cNvSpPr/>
                  <p:nvPr/>
                </p:nvSpPr>
                <p:spPr>
                  <a:xfrm>
                    <a:off x="2074006" y="1416583"/>
                    <a:ext cx="678225" cy="678225"/>
                  </a:xfrm>
                  <a:prstGeom prst="ellipse">
                    <a:avLst/>
                  </a:prstGeom>
                  <a:solidFill>
                    <a:srgbClr val="0070C0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0"/>
                  <a:lstStyle/>
                  <a:p>
                    <a:pPr algn="ctr"/>
                    <a:r>
                      <a:rPr lang="en-US" sz="1800" b="1" i="0" u="none">
                        <a:solidFill>
                          <a:srgbClr val="FFFFFF"/>
                        </a:solidFill>
                        <a:latin typeface="Arial"/>
                      </a:rPr>
                      <a:t>05</a:t>
                    </a:r>
                  </a:p>
                </p:txBody>
              </p:sp>
              <p:grpSp>
                <p:nvGrpSpPr>
                  <p:cNvPr id="71" name="组合 70" descr="63d5c077-0499-4959-b35f-3b3e5c05c2fb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927A5360-38AD-4221-AEC8-1BCFCB7DE5A2}"/>
                      </a:ext>
                    </a:extLst>
                  </p:cNvPr>
                  <p:cNvGrpSpPr/>
                  <p:nvPr/>
                </p:nvGrpSpPr>
                <p:grpSpPr>
                  <a:xfrm>
                    <a:off x="1455319" y="2170963"/>
                    <a:ext cx="1966402" cy="1665876"/>
                    <a:chOff x="1455319" y="2170963"/>
                    <a:chExt cx="1966402" cy="1665876"/>
                  </a:xfrm>
                </p:grpSpPr>
                <p:sp>
                  <p:nvSpPr>
                    <p:cNvPr id="72" name="Bullet5" descr="3781a8c2-4138-4805-9864-26375e09a6a2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2119D156-630C-4C6D-A44C-355326150AAE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1455319" y="2170963"/>
                      <a:ext cx="1915600" cy="43684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b" anchorCtr="1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zh-CN" altLang="en-US" sz="1800" b="1" i="0" u="none" dirty="0" smtClean="0">
                          <a:solidFill>
                            <a:srgbClr val="0070C0"/>
                          </a:solidFill>
                          <a:ea typeface="微软雅黑"/>
                        </a:rPr>
                        <a:t>提升自律性</a:t>
                      </a:r>
                      <a:endParaRPr lang="en-US" sz="1800" b="1" i="0" u="none" dirty="0">
                        <a:solidFill>
                          <a:srgbClr val="0070C0"/>
                        </a:solidFill>
                        <a:ea typeface="微软雅黑"/>
                      </a:endParaRPr>
                    </a:p>
                  </p:txBody>
                </p:sp>
                <p:sp>
                  <p:nvSpPr>
                    <p:cNvPr id="73" name="Text5" descr="1c149b4e-db7f-495d-9c7b-184bc3661afe">
                      <a:extLst>
                        <a:ext uri="{FF2B5EF4-FFF2-40B4-BE49-F238E27FC236}">
                          <a16:creationId xmlns:a16="http://schemas.microsoft.com/office/drawing/2014/main" xmlns:a14="http://schemas.microsoft.com/office/drawing/2010/main" xmlns="" id="{74741524-3FCF-43A7-B6BC-54F59EF86E0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455319" y="2621870"/>
                      <a:ext cx="1966402" cy="12149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6="http://schemas.microsoft.com/office/drawing/2014/main"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6="http://schemas.microsoft.com/office/drawing/2014/main"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 lIns="91440" tIns="45720" rIns="91440" bIns="45720" anchor="t" anchorCtr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400" b="1" dirty="0" smtClean="0">
                          <a:solidFill>
                            <a:srgbClr val="2F2F2F"/>
                          </a:solidFill>
                          <a:ea typeface="微软雅黑"/>
                        </a:rPr>
                        <a:t>克服惰性、提升情绪自制力，在被迫行动前，有勇气和动力去做必须做的事情</a:t>
                      </a:r>
                      <a:endParaRPr lang="en-US" altLang="en-US" sz="1400" b="1" dirty="0">
                        <a:solidFill>
                          <a:srgbClr val="2F2F2F"/>
                        </a:solidFill>
                        <a:ea typeface="微软雅黑"/>
                      </a:endParaRPr>
                    </a:p>
                  </p:txBody>
                </p:sp>
              </p:grpSp>
            </p:grpSp>
          </p:grpSp>
          <p:grpSp>
            <p:nvGrpSpPr>
              <p:cNvPr id="7" name="组合 6" descr="267c2499-ef9a-457b-8ede-4a7c869cb9b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4CBD96A-D536-5532-92B2-37D19EF903AC}"/>
                  </a:ext>
                </a:extLst>
              </p:cNvPr>
              <p:cNvGrpSpPr/>
              <p:nvPr/>
            </p:nvGrpSpPr>
            <p:grpSpPr>
              <a:xfrm>
                <a:off x="2818733" y="3429000"/>
                <a:ext cx="6556347" cy="1760250"/>
                <a:chOff x="2818733" y="3429000"/>
                <a:chExt cx="6556347" cy="1760250"/>
              </a:xfrm>
            </p:grpSpPr>
            <p:cxnSp>
              <p:nvCxnSpPr>
                <p:cNvPr id="44" name="直接连接符 43" descr="356d3e72-1f70-4103-9c44-e9c21a52998c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DB640219-08C5-40D4-9D9A-FB63B0A80CE1}"/>
                    </a:ext>
                  </a:extLst>
                </p:cNvPr>
                <p:cNvCxnSpPr/>
                <p:nvPr/>
              </p:nvCxnSpPr>
              <p:spPr>
                <a:xfrm>
                  <a:off x="9375080" y="3429000"/>
                  <a:ext cx="0" cy="1760250"/>
                </a:xfrm>
                <a:prstGeom prst="line">
                  <a:avLst/>
                </a:prstGeom>
                <a:ln w="3175" cap="rnd">
                  <a:solidFill>
                    <a:schemeClr val="tx2">
                      <a:alpha val="50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 descr="d6275776-e896-49ee-95d0-91721843637b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2B88665A-22A2-441C-9A50-B1E3287DA1E7}"/>
                    </a:ext>
                  </a:extLst>
                </p:cNvPr>
                <p:cNvCxnSpPr/>
                <p:nvPr/>
              </p:nvCxnSpPr>
              <p:spPr>
                <a:xfrm>
                  <a:off x="7257364" y="3429000"/>
                  <a:ext cx="0" cy="1760250"/>
                </a:xfrm>
                <a:prstGeom prst="line">
                  <a:avLst/>
                </a:prstGeom>
                <a:ln w="3175" cap="rnd">
                  <a:solidFill>
                    <a:schemeClr val="tx2">
                      <a:alpha val="50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 descr="c19737a6-5308-4045-a0b0-fe2e6935b6f8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D215C8BF-98B0-4F97-9590-0D9367E73424}"/>
                    </a:ext>
                  </a:extLst>
                </p:cNvPr>
                <p:cNvCxnSpPr/>
                <p:nvPr/>
              </p:nvCxnSpPr>
              <p:spPr>
                <a:xfrm>
                  <a:off x="4921934" y="3429000"/>
                  <a:ext cx="0" cy="1760250"/>
                </a:xfrm>
                <a:prstGeom prst="line">
                  <a:avLst/>
                </a:prstGeom>
                <a:ln w="3175" cap="rnd">
                  <a:solidFill>
                    <a:schemeClr val="tx2">
                      <a:alpha val="50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 descr="176f68e4-4ed8-4ae8-ab6a-39cc2dd88b74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26BF5FB-AEA5-4643-B16D-DFFEEBC02B04}"/>
                    </a:ext>
                  </a:extLst>
                </p:cNvPr>
                <p:cNvCxnSpPr/>
                <p:nvPr/>
              </p:nvCxnSpPr>
              <p:spPr>
                <a:xfrm>
                  <a:off x="2818733" y="3429000"/>
                  <a:ext cx="0" cy="1760250"/>
                </a:xfrm>
                <a:prstGeom prst="line">
                  <a:avLst/>
                </a:prstGeom>
                <a:ln w="3175" cap="rnd">
                  <a:solidFill>
                    <a:schemeClr val="tx2">
                      <a:alpha val="50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" name="Title" descr="5216a64d-11fe-4839-bddf-e3dcfd9e6082">
              <a:extLst>
                <a:ext uri="{FF2B5EF4-FFF2-40B4-BE49-F238E27FC236}">
                  <a16:creationId xmlns:a16="http://schemas.microsoft.com/office/drawing/2014/main" xmlns:a14="http://schemas.microsoft.com/office/drawing/2010/main" xmlns="" id="{EC071389-D14E-9D72-D1A5-D4D1991156F6}"/>
                </a:ext>
              </a:extLst>
            </p:cNvPr>
            <p:cNvSpPr/>
            <p:nvPr/>
          </p:nvSpPr>
          <p:spPr>
            <a:xfrm>
              <a:off x="660400" y="1597025"/>
              <a:ext cx="10858500" cy="867489"/>
            </a:xfrm>
            <a:prstGeom prst="rect">
              <a:avLst/>
            </a:prstGeom>
          </p:spPr>
          <p:txBody>
            <a:bodyPr wrap="square" anchor="t" anchorCtr="1">
              <a:normAutofit/>
            </a:bodyPr>
            <a:lstStyle/>
            <a:p>
              <a:pPr algn="ctr"/>
              <a:r>
                <a:rPr lang="en-US" sz="3200" b="1" i="0" u="none" dirty="0" err="1" smtClean="0">
                  <a:solidFill>
                    <a:srgbClr val="2F2F2F"/>
                  </a:solidFill>
                  <a:ea typeface="微软雅黑"/>
                </a:rPr>
                <a:t>跑步为</a:t>
              </a:r>
              <a:r>
                <a:rPr lang="zh-CN" altLang="en-US" sz="3200" b="1" i="0" u="none" dirty="0" smtClean="0">
                  <a:solidFill>
                    <a:srgbClr val="2F2F2F"/>
                  </a:solidFill>
                  <a:ea typeface="微软雅黑"/>
                </a:rPr>
                <a:t>心灵成长</a:t>
              </a:r>
              <a:r>
                <a:rPr lang="en-US" sz="3200" b="1" i="0" u="none" dirty="0" err="1" smtClean="0">
                  <a:solidFill>
                    <a:srgbClr val="2F2F2F"/>
                  </a:solidFill>
                  <a:ea typeface="微软雅黑"/>
                </a:rPr>
                <a:t>带来积极变化</a:t>
              </a:r>
              <a:endParaRPr lang="en-US" sz="3200" b="1" i="0" u="none" dirty="0">
                <a:solidFill>
                  <a:srgbClr val="2F2F2F"/>
                </a:solidFill>
                <a:ea typeface="微软雅黑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820830" y="1042707"/>
            <a:ext cx="1032341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556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7E261A"/>
                </a:solidFill>
              </a:rPr>
              <a:t>  </a:t>
            </a:r>
            <a:r>
              <a:rPr lang="zh-CN" altLang="en-US" b="1" dirty="0" smtClean="0">
                <a:solidFill>
                  <a:srgbClr val="7E261A"/>
                </a:solidFill>
              </a:rPr>
              <a:t>自校园健康跑活动开展以来，体质健康水平提高显著，在</a:t>
            </a:r>
            <a:r>
              <a:rPr lang="en-US" altLang="zh-CN" b="1" dirty="0" smtClean="0">
                <a:solidFill>
                  <a:srgbClr val="7E261A"/>
                </a:solidFill>
              </a:rPr>
              <a:t>2024</a:t>
            </a:r>
            <a:r>
              <a:rPr lang="zh-CN" altLang="en-US" b="1" dirty="0" smtClean="0">
                <a:solidFill>
                  <a:srgbClr val="7E261A"/>
                </a:solidFill>
              </a:rPr>
              <a:t>年度的体质健康测试中，男生</a:t>
            </a:r>
            <a:r>
              <a:rPr lang="en-US" altLang="zh-CN" b="1" dirty="0" smtClean="0">
                <a:solidFill>
                  <a:srgbClr val="7E261A"/>
                </a:solidFill>
              </a:rPr>
              <a:t>1000</a:t>
            </a:r>
            <a:r>
              <a:rPr lang="zh-CN" altLang="en-US" b="1" dirty="0" smtClean="0">
                <a:solidFill>
                  <a:srgbClr val="7E261A"/>
                </a:solidFill>
              </a:rPr>
              <a:t>米和女生</a:t>
            </a:r>
            <a:r>
              <a:rPr lang="en-US" altLang="zh-CN" b="1" dirty="0" smtClean="0">
                <a:solidFill>
                  <a:srgbClr val="7E261A"/>
                </a:solidFill>
              </a:rPr>
              <a:t>800</a:t>
            </a:r>
            <a:r>
              <a:rPr lang="zh-CN" altLang="en-US" b="1" dirty="0" smtClean="0">
                <a:solidFill>
                  <a:srgbClr val="7E261A"/>
                </a:solidFill>
              </a:rPr>
              <a:t>米跑合格率有大幅提升，肺活量指数伴随耐力活力的增加也有一定幅度提高。对</a:t>
            </a:r>
            <a:r>
              <a:rPr lang="en-US" altLang="zh-CN" b="1" dirty="0" smtClean="0">
                <a:solidFill>
                  <a:srgbClr val="7E261A"/>
                </a:solidFill>
              </a:rPr>
              <a:t>23</a:t>
            </a:r>
            <a:r>
              <a:rPr lang="zh-CN" altLang="en-US" b="1" dirty="0" smtClean="0">
                <a:solidFill>
                  <a:srgbClr val="7E261A"/>
                </a:solidFill>
              </a:rPr>
              <a:t>级与</a:t>
            </a:r>
            <a:r>
              <a:rPr lang="en-US" altLang="zh-CN" b="1" dirty="0" smtClean="0">
                <a:solidFill>
                  <a:srgbClr val="7E261A"/>
                </a:solidFill>
              </a:rPr>
              <a:t>24</a:t>
            </a:r>
            <a:r>
              <a:rPr lang="zh-CN" altLang="en-US" b="1" dirty="0" smtClean="0">
                <a:solidFill>
                  <a:srgbClr val="7E261A"/>
                </a:solidFill>
              </a:rPr>
              <a:t>级的体测数据进行统计，</a:t>
            </a:r>
            <a:r>
              <a:rPr lang="en-US" altLang="zh-CN" b="1" dirty="0" smtClean="0">
                <a:solidFill>
                  <a:srgbClr val="7E261A"/>
                </a:solidFill>
              </a:rPr>
              <a:t>1000</a:t>
            </a:r>
            <a:r>
              <a:rPr lang="zh-CN" altLang="en-US" b="1" dirty="0" smtClean="0">
                <a:solidFill>
                  <a:srgbClr val="7E261A"/>
                </a:solidFill>
              </a:rPr>
              <a:t>米</a:t>
            </a:r>
            <a:r>
              <a:rPr lang="en-US" altLang="zh-CN" b="1" dirty="0" smtClean="0">
                <a:solidFill>
                  <a:srgbClr val="7E261A"/>
                </a:solidFill>
              </a:rPr>
              <a:t>/800</a:t>
            </a:r>
            <a:r>
              <a:rPr lang="zh-CN" altLang="en-US" b="1" dirty="0" smtClean="0">
                <a:solidFill>
                  <a:srgbClr val="7E261A"/>
                </a:solidFill>
              </a:rPr>
              <a:t>米的合格率为</a:t>
            </a:r>
            <a:r>
              <a:rPr lang="en-US" altLang="zh-CN" b="1" dirty="0" smtClean="0">
                <a:solidFill>
                  <a:srgbClr val="7E261A"/>
                </a:solidFill>
              </a:rPr>
              <a:t>87.7%</a:t>
            </a:r>
            <a:r>
              <a:rPr lang="zh-CN" altLang="en-US" b="1" dirty="0" smtClean="0">
                <a:solidFill>
                  <a:srgbClr val="7E261A"/>
                </a:solidFill>
              </a:rPr>
              <a:t>，其中跑进</a:t>
            </a:r>
            <a:r>
              <a:rPr lang="en-US" altLang="zh-CN" b="1" dirty="0" smtClean="0">
                <a:solidFill>
                  <a:srgbClr val="7E261A"/>
                </a:solidFill>
              </a:rPr>
              <a:t>4</a:t>
            </a:r>
            <a:r>
              <a:rPr lang="zh-CN" altLang="en-US" b="1" dirty="0" smtClean="0">
                <a:solidFill>
                  <a:srgbClr val="7E261A"/>
                </a:solidFill>
              </a:rPr>
              <a:t>分钟内的同学占比为</a:t>
            </a:r>
            <a:r>
              <a:rPr lang="en-US" altLang="zh-CN" b="1" dirty="0" smtClean="0">
                <a:solidFill>
                  <a:srgbClr val="7E261A"/>
                </a:solidFill>
              </a:rPr>
              <a:t>29.6%</a:t>
            </a:r>
            <a:r>
              <a:rPr lang="zh-CN" altLang="en-US" b="1" dirty="0" smtClean="0">
                <a:solidFill>
                  <a:srgbClr val="7E261A"/>
                </a:solidFill>
              </a:rPr>
              <a:t>。</a:t>
            </a:r>
            <a:endParaRPr lang="zh-CN" altLang="en-US" sz="2000" b="1" dirty="0" smtClean="0">
              <a:solidFill>
                <a:srgbClr val="7E261A"/>
              </a:solidFill>
            </a:endParaRPr>
          </a:p>
        </p:txBody>
      </p:sp>
      <p:graphicFrame>
        <p:nvGraphicFramePr>
          <p:cNvPr id="37" name="表格 36"/>
          <p:cNvGraphicFramePr>
            <a:graphicFrameLocks noGrp="1"/>
          </p:cNvGraphicFramePr>
          <p:nvPr/>
        </p:nvGraphicFramePr>
        <p:xfrm>
          <a:off x="532188" y="2464173"/>
          <a:ext cx="6737631" cy="3180203"/>
        </p:xfrm>
        <a:graphic>
          <a:graphicData uri="http://schemas.openxmlformats.org/drawingml/2006/table">
            <a:tbl>
              <a:tblPr/>
              <a:tblGrid>
                <a:gridCol w="937780"/>
                <a:gridCol w="1434036"/>
                <a:gridCol w="1275291"/>
                <a:gridCol w="741925"/>
                <a:gridCol w="878384"/>
                <a:gridCol w="666878"/>
                <a:gridCol w="803337"/>
              </a:tblGrid>
              <a:tr h="555296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两</a:t>
                      </a:r>
                      <a:r>
                        <a:rPr lang="zh-CN" alt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年度高指标体测项目测试数据</a:t>
                      </a: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对比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198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年度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1000</a:t>
                      </a: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米</a:t>
                      </a:r>
                      <a:r>
                        <a:rPr lang="en-US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/800</a:t>
                      </a:r>
                      <a:r>
                        <a:rPr lang="zh-CN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米</a:t>
                      </a:r>
                      <a:endParaRPr lang="en-US" altLang="zh-CN" sz="1600" b="1" kern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宋体"/>
                        </a:rPr>
                        <a:t>及格线：男生</a:t>
                      </a:r>
                      <a:r>
                        <a:rPr lang="en-US" altLang="zh-CN" sz="14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宋体"/>
                        </a:rPr>
                        <a:t>4’32”/</a:t>
                      </a:r>
                      <a:r>
                        <a:rPr lang="zh-CN" altLang="en-US" sz="1400" kern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宋体"/>
                        </a:rPr>
                        <a:t>女生</a:t>
                      </a:r>
                      <a:r>
                        <a:rPr lang="en-US" altLang="zh-CN" sz="1400" kern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宋体"/>
                        </a:rPr>
                        <a:t>4’34”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肺活量</a:t>
                      </a: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　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148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合格率</a:t>
                      </a:r>
                      <a:endParaRPr lang="en-US" altLang="zh-CN" sz="1400" kern="1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（</a:t>
                      </a: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一次</a:t>
                      </a: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通过率）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跑进</a:t>
                      </a:r>
                      <a:r>
                        <a:rPr 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4</a:t>
                      </a: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分</a:t>
                      </a:r>
                      <a:r>
                        <a:rPr lang="zh-CN" alt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钟</a:t>
                      </a: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内</a:t>
                      </a:r>
                      <a:endParaRPr lang="en-US" altLang="zh-CN" sz="1600" kern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占</a:t>
                      </a: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比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男生均值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男生</a:t>
                      </a:r>
                      <a:r>
                        <a:rPr 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4000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及</a:t>
                      </a: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以上占比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女生均值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女生</a:t>
                      </a:r>
                      <a:r>
                        <a:rPr lang="en-US" sz="16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3000</a:t>
                      </a:r>
                      <a:endParaRPr lang="zh-CN" sz="1400" kern="100">
                        <a:latin typeface="+mj-ea"/>
                        <a:ea typeface="+mj-ea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及以上占比</a:t>
                      </a:r>
                      <a:endParaRPr lang="zh-CN" sz="1400" kern="10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2023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69.7%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12.4%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3300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37%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2400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25%</a:t>
                      </a:r>
                      <a:endParaRPr lang="zh-CN" sz="1400" kern="10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2024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87.7%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29.6%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3700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49%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2900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宋体"/>
                        </a:rPr>
                        <a:t>45%</a:t>
                      </a:r>
                      <a:endParaRPr lang="zh-CN" sz="1400" kern="10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8" name="图表 37"/>
          <p:cNvGraphicFramePr/>
          <p:nvPr/>
        </p:nvGraphicFramePr>
        <p:xfrm>
          <a:off x="7408771" y="2525806"/>
          <a:ext cx="4783229" cy="2859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矩形 38"/>
          <p:cNvSpPr/>
          <p:nvPr/>
        </p:nvSpPr>
        <p:spPr>
          <a:xfrm>
            <a:off x="2573439" y="320159"/>
            <a:ext cx="76386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思源宋体" panose="02020700000000000000" charset="-122"/>
                <a:ea typeface="思源宋体" panose="02020700000000000000" charset="-122"/>
              </a:rPr>
              <a:t>健康跑实施效果</a:t>
            </a:r>
            <a:r>
              <a:rPr lang="en-US" altLang="zh-CN" sz="3200" b="1" dirty="0" smtClean="0">
                <a:solidFill>
                  <a:srgbClr val="FF0000"/>
                </a:solidFill>
                <a:latin typeface="思源宋体" panose="02020700000000000000" charset="-122"/>
                <a:ea typeface="思源宋体" panose="02020700000000000000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思源宋体" panose="02020700000000000000" charset="-122"/>
                <a:ea typeface="思源宋体" panose="02020700000000000000" charset="-122"/>
              </a:rPr>
              <a:t>大学生体质健康测试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1641e3ac-8e8d-4ab6-a83c-4565de847915"/>
          <p:cNvSpPr>
            <a:spLocks noGrp="1"/>
          </p:cNvSpPr>
          <p:nvPr>
            <p:ph type="title"/>
          </p:nvPr>
        </p:nvSpPr>
        <p:spPr/>
        <p:txBody>
          <a:bodyPr anchorCtr="0"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altLang="en-US" sz="4800" b="1" i="0" u="none" dirty="0" smtClean="0">
                <a:solidFill>
                  <a:srgbClr val="FFFFFF"/>
                </a:solidFill>
                <a:ea typeface="微软雅黑"/>
              </a:rPr>
              <a:t>健康跑与体育课</a:t>
            </a:r>
            <a:endParaRPr lang="en-US" sz="4800" b="1" i="0" u="none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1" descr="1703577663026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1880621" y="352424"/>
            <a:ext cx="7958534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矩形 39"/>
          <p:cNvSpPr/>
          <p:nvPr/>
        </p:nvSpPr>
        <p:spPr>
          <a:xfrm>
            <a:off x="1962148" y="5201335"/>
            <a:ext cx="8048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体育成绩不合格不计学分，总学分未达到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4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分不予毕业。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440509" y="517671"/>
            <a:ext cx="7374882" cy="521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2"/>
          <p:cNvSpPr txBox="1"/>
          <p:nvPr/>
        </p:nvSpPr>
        <p:spPr>
          <a:xfrm>
            <a:off x="8034436" y="838200"/>
            <a:ext cx="36336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</a:rPr>
              <a:t>     </a:t>
            </a:r>
            <a:r>
              <a:rPr lang="zh-CN" altLang="en-US" b="1" dirty="0" smtClean="0">
                <a:solidFill>
                  <a:srgbClr val="FF0000"/>
                </a:solidFill>
              </a:rPr>
              <a:t>体育部强调学习模块的多样化和综合性，期末成绩中校园健康跑占比为</a:t>
            </a:r>
            <a:r>
              <a:rPr lang="en-US" b="1" dirty="0" smtClean="0">
                <a:solidFill>
                  <a:srgbClr val="FF0000"/>
                </a:solidFill>
              </a:rPr>
              <a:t>20%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20</a:t>
            </a:r>
            <a:r>
              <a:rPr lang="zh-CN" altLang="en-US" b="1" dirty="0" smtClean="0">
                <a:solidFill>
                  <a:srgbClr val="FF0000"/>
                </a:solidFill>
              </a:rPr>
              <a:t>分），</a:t>
            </a:r>
            <a:r>
              <a:rPr lang="en-US" altLang="zh-CN" b="1" dirty="0" smtClean="0">
                <a:solidFill>
                  <a:srgbClr val="002060"/>
                </a:solidFill>
                <a:latin typeface="Calibri" pitchFamily="34" charset="0"/>
                <a:ea typeface="仿宋_GB2312"/>
                <a:cs typeface="仿宋_GB2312"/>
              </a:rPr>
              <a:t> </a:t>
            </a:r>
            <a:r>
              <a:rPr lang="zh-CN" altLang="en-US" b="1" dirty="0" smtClean="0">
                <a:solidFill>
                  <a:srgbClr val="FF0000"/>
                </a:solidFill>
              </a:rPr>
              <a:t>在校园健康跑中未达到及格次数的要求，则为</a:t>
            </a:r>
            <a:r>
              <a:rPr lang="en-US" altLang="zh-CN" b="1" dirty="0" smtClean="0">
                <a:solidFill>
                  <a:srgbClr val="FF0000"/>
                </a:solidFill>
              </a:rPr>
              <a:t>“</a:t>
            </a:r>
            <a:r>
              <a:rPr lang="zh-CN" altLang="en-US" b="1" dirty="0" smtClean="0">
                <a:solidFill>
                  <a:srgbClr val="FF0000"/>
                </a:solidFill>
                <a:latin typeface="Calibri" pitchFamily="34" charset="0"/>
                <a:ea typeface="仿宋_GB2312"/>
                <a:cs typeface="仿宋_GB2312"/>
              </a:rPr>
              <a:t>一票否决制</a:t>
            </a:r>
            <a:r>
              <a:rPr lang="en-US" altLang="zh-CN" b="1" dirty="0" smtClean="0">
                <a:solidFill>
                  <a:srgbClr val="FF0000"/>
                </a:solidFill>
                <a:ea typeface="仿宋_GB2312"/>
                <a:cs typeface="仿宋_GB2312"/>
              </a:rPr>
              <a:t>”</a:t>
            </a:r>
            <a:r>
              <a:rPr lang="zh-CN" altLang="en-US" b="1" dirty="0" smtClean="0">
                <a:solidFill>
                  <a:srgbClr val="FF0000"/>
                </a:solidFill>
                <a:ea typeface="仿宋_GB2312"/>
                <a:cs typeface="仿宋_GB2312"/>
              </a:rPr>
              <a:t>：</a:t>
            </a:r>
            <a:r>
              <a:rPr lang="zh-CN" altLang="en-US" b="1" dirty="0" smtClean="0">
                <a:solidFill>
                  <a:srgbClr val="FF0000"/>
                </a:solidFill>
                <a:latin typeface="Calibri" pitchFamily="34" charset="0"/>
                <a:ea typeface="仿宋_GB2312"/>
                <a:cs typeface="仿宋_GB2312"/>
              </a:rPr>
              <a:t>其他任何模块即便达到优秀成绩，健康跑未达到次数规定，不可获得合格及以上的体育成绩和</a:t>
            </a:r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仿宋_GB2312"/>
              </a:rPr>
              <a:t>0.5</a:t>
            </a:r>
            <a:r>
              <a:rPr lang="zh-CN" altLang="en-US" b="1" dirty="0" smtClean="0">
                <a:solidFill>
                  <a:srgbClr val="FF0000"/>
                </a:solidFill>
                <a:latin typeface="Calibri" pitchFamily="34" charset="0"/>
                <a:ea typeface="仿宋_GB2312"/>
                <a:cs typeface="仿宋_GB2312"/>
              </a:rPr>
              <a:t>学分。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4088" y="371475"/>
            <a:ext cx="749333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686062" y="4492392"/>
            <a:ext cx="5272088" cy="199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lum bright="-10000"/>
          </a:blip>
          <a:srcRect/>
          <a:stretch>
            <a:fillRect/>
          </a:stretch>
        </p:blipFill>
        <p:spPr bwMode="auto">
          <a:xfrm>
            <a:off x="6117846" y="4440223"/>
            <a:ext cx="5553352" cy="194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33575" y="2457450"/>
            <a:ext cx="7867650" cy="188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      </a:t>
            </a:r>
            <a:r>
              <a:rPr lang="zh-CN" altLang="en-US" b="1" u="sng" dirty="0" smtClean="0">
                <a:solidFill>
                  <a:srgbClr val="002060"/>
                </a:solidFill>
              </a:rPr>
              <a:t>表中的次数要求为每学期基本规定次数，单次跑步要求：男生</a:t>
            </a:r>
            <a:r>
              <a:rPr lang="en-US" b="1" u="sng" dirty="0" smtClean="0">
                <a:solidFill>
                  <a:srgbClr val="002060"/>
                </a:solidFill>
              </a:rPr>
              <a:t>3</a:t>
            </a:r>
            <a:r>
              <a:rPr lang="zh-CN" altLang="en-US" b="1" u="sng" dirty="0" smtClean="0">
                <a:solidFill>
                  <a:srgbClr val="002060"/>
                </a:solidFill>
              </a:rPr>
              <a:t>公里，女生</a:t>
            </a:r>
            <a:r>
              <a:rPr lang="en-US" b="1" u="sng" dirty="0" smtClean="0">
                <a:solidFill>
                  <a:srgbClr val="002060"/>
                </a:solidFill>
              </a:rPr>
              <a:t>2</a:t>
            </a:r>
            <a:r>
              <a:rPr lang="zh-CN" altLang="en-US" b="1" u="sng" dirty="0" smtClean="0">
                <a:solidFill>
                  <a:srgbClr val="002060"/>
                </a:solidFill>
              </a:rPr>
              <a:t>公里；配速要求：</a:t>
            </a:r>
            <a:r>
              <a:rPr lang="zh-CN" altLang="en-US" b="1" u="sng" dirty="0" smtClean="0">
                <a:solidFill>
                  <a:srgbClr val="FF0000"/>
                </a:solidFill>
              </a:rPr>
              <a:t>男生</a:t>
            </a:r>
            <a:r>
              <a:rPr lang="en-US" altLang="zh-CN" b="1" u="sng" dirty="0" smtClean="0">
                <a:solidFill>
                  <a:srgbClr val="FF0000"/>
                </a:solidFill>
              </a:rPr>
              <a:t>3’00-8’30/</a:t>
            </a:r>
            <a:r>
              <a:rPr lang="zh-CN" altLang="en-US" b="1" u="sng" dirty="0" smtClean="0">
                <a:solidFill>
                  <a:srgbClr val="FF0000"/>
                </a:solidFill>
              </a:rPr>
              <a:t>公里，女生</a:t>
            </a:r>
            <a:r>
              <a:rPr lang="en-US" altLang="zh-CN" b="1" u="sng" dirty="0" smtClean="0">
                <a:solidFill>
                  <a:srgbClr val="FF0000"/>
                </a:solidFill>
              </a:rPr>
              <a:t>3’00-9’00/</a:t>
            </a:r>
            <a:r>
              <a:rPr lang="zh-CN" altLang="en-US" b="1" u="sng" dirty="0" smtClean="0">
                <a:solidFill>
                  <a:srgbClr val="FF0000"/>
                </a:solidFill>
              </a:rPr>
              <a:t>公里</a:t>
            </a:r>
            <a:r>
              <a:rPr lang="zh-CN" altLang="en-US" b="1" u="sng" dirty="0" smtClean="0">
                <a:solidFill>
                  <a:srgbClr val="002060"/>
                </a:solidFill>
              </a:rPr>
              <a:t>；每天可完成最多</a:t>
            </a:r>
            <a:r>
              <a:rPr lang="zh-CN" altLang="en-US" b="1" u="sng" dirty="0" smtClean="0">
                <a:solidFill>
                  <a:srgbClr val="FF0000"/>
                </a:solidFill>
              </a:rPr>
              <a:t>两次</a:t>
            </a:r>
            <a:r>
              <a:rPr lang="zh-CN" altLang="en-US" b="1" u="sng" dirty="0" smtClean="0">
                <a:solidFill>
                  <a:srgbClr val="002060"/>
                </a:solidFill>
              </a:rPr>
              <a:t>健康跑；无法进行健康跑，则申请健步走，需出具时效性为当学期的三甲医院诊断证明（</a:t>
            </a:r>
            <a:r>
              <a:rPr lang="zh-CN" altLang="en-US" b="1" u="sng" dirty="0" smtClean="0">
                <a:solidFill>
                  <a:srgbClr val="FF0000"/>
                </a:solidFill>
              </a:rPr>
              <a:t>健步走规定距离与健康跑一致，一天可完成两次，配速要求</a:t>
            </a:r>
            <a:r>
              <a:rPr lang="en-US" altLang="zh-CN" b="1" u="sng" dirty="0" smtClean="0">
                <a:solidFill>
                  <a:srgbClr val="FF0000"/>
                </a:solidFill>
              </a:rPr>
              <a:t>9’00-15’00/</a:t>
            </a:r>
            <a:r>
              <a:rPr lang="zh-CN" altLang="en-US" b="1" u="sng" dirty="0" smtClean="0">
                <a:solidFill>
                  <a:srgbClr val="FF0000"/>
                </a:solidFill>
              </a:rPr>
              <a:t>公里</a:t>
            </a:r>
            <a:r>
              <a:rPr lang="zh-CN" altLang="en-US" b="1" u="sng" dirty="0" smtClean="0">
                <a:solidFill>
                  <a:srgbClr val="002060"/>
                </a:solidFill>
              </a:rPr>
              <a:t>），按照以上标准完成即可获得相应成绩：</a:t>
            </a:r>
            <a:endParaRPr lang="en-US" altLang="zh-CN" sz="1600" b="1" u="sng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00400" y="352425"/>
            <a:ext cx="6067425" cy="45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/>
              <a:t>      </a:t>
            </a:r>
            <a:r>
              <a:rPr lang="zh-CN" altLang="en-US" sz="3200" b="1" dirty="0" smtClean="0"/>
              <a:t>健康跑是否属于剧烈运动？</a:t>
            </a:r>
            <a:endParaRPr lang="en-US" altLang="zh-CN" sz="2400" b="1" u="sng" dirty="0" smtClean="0">
              <a:solidFill>
                <a:srgbClr val="00206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66923" y="1003717"/>
            <a:ext cx="9105901" cy="459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/>
              <a:t>                                  </a:t>
            </a:r>
            <a:r>
              <a:rPr lang="zh-CN" altLang="en-US" sz="2000" b="1" dirty="0" smtClean="0"/>
              <a:t>大部分男生的配速：</a:t>
            </a:r>
            <a:r>
              <a:rPr lang="en-US" altLang="zh-CN" sz="2000" b="1" dirty="0" smtClean="0"/>
              <a:t>8’00-8’30/</a:t>
            </a:r>
            <a:r>
              <a:rPr lang="zh-CN" altLang="en-US" sz="2000" b="1" dirty="0" smtClean="0"/>
              <a:t>公里</a:t>
            </a:r>
            <a:endParaRPr lang="en-US" altLang="zh-CN" sz="2000" b="1" dirty="0" smtClean="0"/>
          </a:p>
          <a:p>
            <a:pPr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/>
              <a:t>                            大部分女生的配速：</a:t>
            </a:r>
            <a:r>
              <a:rPr lang="en-US" altLang="zh-CN" sz="2000" b="1" dirty="0" smtClean="0"/>
              <a:t>8’20-9’00/</a:t>
            </a:r>
            <a:r>
              <a:rPr lang="zh-CN" altLang="en-US" sz="2000" b="1" dirty="0" smtClean="0"/>
              <a:t>公里</a:t>
            </a:r>
            <a:endParaRPr lang="en-US" altLang="zh-CN" sz="9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02060"/>
                </a:solidFill>
              </a:rPr>
              <a:t>       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世界卫生组织运动指南：保持健康的最低运动量为每周积累</a:t>
            </a:r>
            <a:r>
              <a:rPr lang="en-US" altLang="zh-CN" sz="2000" b="1" dirty="0" smtClean="0">
                <a:solidFill>
                  <a:srgbClr val="002060"/>
                </a:solidFill>
              </a:rPr>
              <a:t>150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分钟中等强度运动。</a:t>
            </a:r>
            <a:endParaRPr lang="en-US" altLang="zh-CN" sz="2000" b="1" dirty="0" smtClean="0">
              <a:solidFill>
                <a:srgbClr val="002060"/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2060"/>
                </a:solidFill>
              </a:rPr>
              <a:t>        7-8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分配正是跑步锻炼中低门槛、高收益的最佳方案，以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心率最大值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70%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左右、强度缓和的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特点契合</a:t>
            </a:r>
            <a:r>
              <a:rPr lang="en-US" altLang="zh-CN" sz="2000" b="1" dirty="0" smtClean="0">
                <a:solidFill>
                  <a:srgbClr val="002060"/>
                </a:solidFill>
              </a:rPr>
              <a:t>90%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人群科学锻炼的适配性，同时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对身体压力小、损伤风险等级低、适合长期坚持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。</a:t>
            </a:r>
            <a:endParaRPr lang="en-US" altLang="zh-CN" sz="2000" b="1" dirty="0" smtClean="0">
              <a:solidFill>
                <a:srgbClr val="002060"/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FF0000"/>
                </a:solidFill>
              </a:rPr>
              <a:t>       8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分配属于 “黄金有氧跑”的理想配速区间，性价比最高。</a:t>
            </a:r>
            <a:r>
              <a:rPr lang="zh-CN" altLang="en-US" sz="2000" b="1" dirty="0" smtClean="0">
                <a:solidFill>
                  <a:srgbClr val="002060"/>
                </a:solidFill>
              </a:rPr>
              <a:t>在减脂、提升心肺功能、缓解压力方面可高效实现可持续的健康积累，提升多维度的最大化健康增益。</a:t>
            </a:r>
            <a:endParaRPr lang="en-US" altLang="zh-CN" sz="2000" b="1" dirty="0" smtClean="0">
              <a:solidFill>
                <a:srgbClr val="00206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01150" y="5334000"/>
            <a:ext cx="2990850" cy="1524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62075"/>
            <a:ext cx="1803682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1641e3ac-8e8d-4ab6-a83c-4565de847915"/>
          <p:cNvSpPr>
            <a:spLocks noGrp="1"/>
          </p:cNvSpPr>
          <p:nvPr>
            <p:ph type="title"/>
          </p:nvPr>
        </p:nvSpPr>
        <p:spPr>
          <a:xfrm>
            <a:off x="6267450" y="2564902"/>
            <a:ext cx="5695950" cy="1435260"/>
          </a:xfrm>
        </p:spPr>
        <p:txBody>
          <a:bodyPr anchorCtr="0">
            <a:no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altLang="en-US" b="1" i="0" u="none" dirty="0" smtClean="0">
                <a:solidFill>
                  <a:srgbClr val="FFFFFF"/>
                </a:solidFill>
                <a:ea typeface="微软雅黑"/>
              </a:rPr>
              <a:t>健康跑相关事务流程</a:t>
            </a:r>
            <a:endParaRPr lang="en-US" b="1" i="0" u="none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5629" y="175294"/>
            <a:ext cx="10742825" cy="433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3102" y="4587204"/>
            <a:ext cx="9963224" cy="200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ocuments\WeChat Files\wxid_nity88g7vun422\FileStorage\Temp\642ddf9a93ed8c215884c13bbb19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3279" y="152400"/>
            <a:ext cx="2558727" cy="5695949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5947417"/>
            <a:ext cx="3762375" cy="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" y="466724"/>
            <a:ext cx="7318474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908050" y="5838824"/>
            <a:ext cx="6197600" cy="428625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2000" dirty="0" smtClean="0">
                <a:solidFill>
                  <a:srgbClr val="002060"/>
                </a:solidFill>
                <a:ea typeface="微软雅黑"/>
              </a:rPr>
              <a:t>一学期申请一次                         </a:t>
            </a:r>
            <a:endParaRPr lang="en-US" sz="2000" b="1" i="0" u="none" dirty="0">
              <a:solidFill>
                <a:srgbClr val="002060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1641e3ac-8e8d-4ab6-a83c-4565de847915"/>
          <p:cNvSpPr>
            <a:spLocks noGrp="1"/>
          </p:cNvSpPr>
          <p:nvPr>
            <p:ph type="title"/>
          </p:nvPr>
        </p:nvSpPr>
        <p:spPr>
          <a:xfrm>
            <a:off x="5962650" y="2641102"/>
            <a:ext cx="5924550" cy="1435260"/>
          </a:xfrm>
        </p:spPr>
        <p:txBody>
          <a:bodyPr anchorCtr="0">
            <a:no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zh-CN" altLang="en-US" b="1" i="0" u="none" dirty="0" smtClean="0">
                <a:solidFill>
                  <a:srgbClr val="FFFFFF"/>
                </a:solidFill>
                <a:ea typeface="微软雅黑"/>
              </a:rPr>
              <a:t>如何进行校园健康跑</a:t>
            </a:r>
            <a:endParaRPr lang="en-US" b="1" i="0" u="none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669925" y="428624"/>
            <a:ext cx="10512425" cy="857249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b="1" i="0" u="none" dirty="0" smtClean="0">
                <a:solidFill>
                  <a:srgbClr val="2F2F2F"/>
                </a:solidFill>
                <a:ea typeface="微软雅黑"/>
              </a:rPr>
              <a:t>1.</a:t>
            </a:r>
            <a:r>
              <a:rPr lang="zh-CN" altLang="en-US" sz="3600" b="1" i="0" u="none" dirty="0" smtClean="0">
                <a:solidFill>
                  <a:srgbClr val="2F2F2F"/>
                </a:solidFill>
                <a:ea typeface="微软雅黑"/>
              </a:rPr>
              <a:t>跑前热身的重要性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sp>
        <p:nvSpPr>
          <p:cNvPr id="6" name="标题 1" descr="43a56c68-1f0a-4b24-963b-43109b5ecd55"/>
          <p:cNvSpPr txBox="1">
            <a:spLocks/>
          </p:cNvSpPr>
          <p:nvPr/>
        </p:nvSpPr>
        <p:spPr>
          <a:xfrm>
            <a:off x="688975" y="1457325"/>
            <a:ext cx="10683875" cy="33337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5-10</a:t>
            </a:r>
            <a:r>
              <a:rPr kumimoji="0" lang="zh-CN" alt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分钟简单的肌肉拉伸</a:t>
            </a:r>
            <a:endParaRPr kumimoji="0" lang="en-US" altLang="zh-CN" sz="3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  <a:p>
            <a:pPr lvl="0" algn="ctr">
              <a:lnSpc>
                <a:spcPct val="200000"/>
              </a:lnSpc>
              <a:spcBef>
                <a:spcPct val="0"/>
              </a:spcBef>
            </a:pPr>
            <a:r>
              <a:rPr lang="zh-CN" altLang="en-US" sz="3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微软雅黑"/>
                <a:cs typeface="+mj-cs"/>
              </a:rPr>
              <a:t>为骨骼肌肉提供充足能量</a:t>
            </a:r>
            <a:endParaRPr lang="en-US" altLang="zh-CN" sz="38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微软雅黑"/>
              <a:cs typeface="+mj-cs"/>
            </a:endParaRPr>
          </a:p>
          <a:p>
            <a:pPr lvl="0" algn="ctr">
              <a:lnSpc>
                <a:spcPct val="200000"/>
              </a:lnSpc>
              <a:spcBef>
                <a:spcPct val="0"/>
              </a:spcBef>
            </a:pPr>
            <a:r>
              <a:rPr lang="zh-CN" altLang="en-US" sz="3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微软雅黑"/>
                <a:cs typeface="+mj-cs"/>
              </a:rPr>
              <a:t>提高身体代谢率，在跑步中可高效燃烧脂肪</a:t>
            </a:r>
            <a:endParaRPr lang="en-US" altLang="zh-CN" sz="38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微软雅黑"/>
              <a:cs typeface="+mj-cs"/>
            </a:endParaRPr>
          </a:p>
          <a:p>
            <a:pPr lvl="0" algn="ctr">
              <a:lnSpc>
                <a:spcPct val="200000"/>
              </a:lnSpc>
              <a:spcBef>
                <a:spcPct val="0"/>
              </a:spcBef>
            </a:pPr>
            <a:r>
              <a:rPr lang="zh-CN" altLang="en-US" sz="3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微软雅黑"/>
                <a:cs typeface="+mj-cs"/>
              </a:rPr>
              <a:t>增强身体弹性，肌肉和关节更为柔软，防止肌肉拉伤、关节软骨损伤</a:t>
            </a:r>
            <a:endParaRPr lang="en-US" altLang="zh-CN" sz="3100" b="1" dirty="0" smtClean="0">
              <a:solidFill>
                <a:srgbClr val="002060"/>
              </a:solidFill>
              <a:latin typeface="+mj-lt"/>
              <a:ea typeface="微软雅黑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300" y="4695825"/>
            <a:ext cx="31051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0575" y="4643438"/>
            <a:ext cx="32766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82038" y="4619625"/>
            <a:ext cx="3171825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565150" y="371474"/>
            <a:ext cx="10512425" cy="857249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b="1" i="0" u="none" dirty="0" smtClean="0">
                <a:solidFill>
                  <a:srgbClr val="2F2F2F"/>
                </a:solidFill>
                <a:ea typeface="微软雅黑"/>
              </a:rPr>
              <a:t>2.</a:t>
            </a:r>
            <a:r>
              <a:rPr lang="zh-CN" altLang="en-US" sz="3600" b="1" i="0" u="none" dirty="0" smtClean="0">
                <a:solidFill>
                  <a:srgbClr val="2F2F2F"/>
                </a:solidFill>
                <a:ea typeface="微软雅黑"/>
              </a:rPr>
              <a:t>正确上传人脸照片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2574" y="1543049"/>
            <a:ext cx="4426977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1528762"/>
            <a:ext cx="5691676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标题 1" descr="43a56c68-1f0a-4b24-963b-43109b5ecd55"/>
          <p:cNvSpPr txBox="1">
            <a:spLocks/>
          </p:cNvSpPr>
          <p:nvPr/>
        </p:nvSpPr>
        <p:spPr>
          <a:xfrm>
            <a:off x="784225" y="5567362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强调：个人近期实拍照，背景单一无杂色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勿用证件照、海马体等精修美颜照片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 smtClean="0">
              <a:solidFill>
                <a:srgbClr val="FF0000"/>
              </a:solidFill>
              <a:latin typeface="+mj-lt"/>
              <a:ea typeface="微软雅黑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3.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手机时间必须与北京时间同步！</a:t>
            </a: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微软雅黑"/>
                <a:cs typeface="+mj-cs"/>
              </a:rPr>
              <a:t>跑步过程保持手机亮屏</a:t>
            </a:r>
            <a:r>
              <a:rPr lang="en-US" altLang="zh-CN" sz="3200" b="1" dirty="0" smtClean="0">
                <a:solidFill>
                  <a:srgbClr val="FF0000"/>
                </a:solidFill>
                <a:latin typeface="+mj-lt"/>
                <a:ea typeface="微软雅黑"/>
                <a:cs typeface="+mj-cs"/>
              </a:rPr>
              <a:t>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565150" y="323850"/>
            <a:ext cx="10858500" cy="752474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dirty="0" smtClean="0">
                <a:solidFill>
                  <a:srgbClr val="2F2F2F"/>
                </a:solidFill>
                <a:ea typeface="微软雅黑"/>
              </a:rPr>
              <a:t>4.</a:t>
            </a:r>
            <a:r>
              <a:rPr lang="zh-CN" altLang="en-US" sz="3600" dirty="0" smtClean="0">
                <a:solidFill>
                  <a:srgbClr val="2F2F2F"/>
                </a:solidFill>
                <a:ea typeface="微软雅黑"/>
              </a:rPr>
              <a:t>跑区的选择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grpSp>
        <p:nvGrpSpPr>
          <p:cNvPr id="7" name="416c22f5-3413-490b-8ecb-437e5ecebf9a.source.4.zh-Hans.pptx" descr="99785f03-b0bb-4318-b02d-df228e1ee39a">
            <a:extLst>
              <a:ext uri="{FF2B5EF4-FFF2-40B4-BE49-F238E27FC236}">
                <a16:creationId xmlns="" xmlns:a14="http://schemas.microsoft.com/office/drawing/2010/main" xmlns:a16="http://schemas.microsoft.com/office/drawing/2014/main" id="{E2E0F650-ADB2-379A-DCD1-34E9F96DEA9D}"/>
              </a:ext>
            </a:extLst>
          </p:cNvPr>
          <p:cNvGrpSpPr/>
          <p:nvPr/>
        </p:nvGrpSpPr>
        <p:grpSpPr>
          <a:xfrm>
            <a:off x="815078" y="1298291"/>
            <a:ext cx="10558670" cy="4091807"/>
            <a:chOff x="805553" y="1765016"/>
            <a:chExt cx="10558670" cy="4091807"/>
          </a:xfrm>
        </p:grpSpPr>
        <p:sp>
          <p:nvSpPr>
            <p:cNvPr id="5" name="任意多边形: 形状 4" descr="7d4b0d61-be58-4e26-99c7-5390a0432608">
              <a:extLst>
                <a:ext uri="{FF2B5EF4-FFF2-40B4-BE49-F238E27FC236}">
                  <a16:creationId xmlns="" xmlns:a14="http://schemas.microsoft.com/office/drawing/2010/main" xmlns:a16="http://schemas.microsoft.com/office/drawing/2014/main" id="{3DDE9DB0-B94E-8685-6B63-5F51F408D341}"/>
                </a:ext>
              </a:extLst>
            </p:cNvPr>
            <p:cNvSpPr/>
            <p:nvPr/>
          </p:nvSpPr>
          <p:spPr bwMode="auto">
            <a:xfrm rot="5400000">
              <a:off x="5590869" y="1174280"/>
              <a:ext cx="894692" cy="2653479"/>
            </a:xfrm>
            <a:custGeom>
              <a:avLst/>
              <a:gdLst>
                <a:gd name="connsiteX0" fmla="*/ 0 w 894692"/>
                <a:gd name="connsiteY0" fmla="*/ 1326758 h 2653479"/>
                <a:gd name="connsiteX1" fmla="*/ 1 w 894692"/>
                <a:gd name="connsiteY1" fmla="*/ 1326729 h 2653479"/>
                <a:gd name="connsiteX2" fmla="*/ 1 w 894692"/>
                <a:gd name="connsiteY2" fmla="*/ 1326721 h 2653479"/>
                <a:gd name="connsiteX3" fmla="*/ 2 w 894692"/>
                <a:gd name="connsiteY3" fmla="*/ 1326721 h 2653479"/>
                <a:gd name="connsiteX4" fmla="*/ 9069 w 894692"/>
                <a:gd name="connsiteY4" fmla="*/ 1139908 h 2653479"/>
                <a:gd name="connsiteX5" fmla="*/ 549230 w 894692"/>
                <a:gd name="connsiteY5" fmla="*/ 0 h 2653479"/>
                <a:gd name="connsiteX6" fmla="*/ 858321 w 894692"/>
                <a:gd name="connsiteY6" fmla="*/ 309657 h 2653479"/>
                <a:gd name="connsiteX7" fmla="*/ 806014 w 894692"/>
                <a:gd name="connsiteY7" fmla="*/ 376352 h 2653479"/>
                <a:gd name="connsiteX8" fmla="*/ 565874 w 894692"/>
                <a:gd name="connsiteY8" fmla="*/ 831308 h 2653479"/>
                <a:gd name="connsiteX9" fmla="*/ 401818 w 894692"/>
                <a:gd name="connsiteY9" fmla="*/ 1326758 h 2653479"/>
                <a:gd name="connsiteX10" fmla="*/ 380629 w 894692"/>
                <a:gd name="connsiteY10" fmla="*/ 1326758 h 2653479"/>
                <a:gd name="connsiteX11" fmla="*/ 361692 w 894692"/>
                <a:gd name="connsiteY11" fmla="*/ 1326758 h 2653479"/>
                <a:gd name="connsiteX12" fmla="*/ 390150 w 894692"/>
                <a:gd name="connsiteY12" fmla="*/ 1465318 h 2653479"/>
                <a:gd name="connsiteX13" fmla="*/ 894692 w 894692"/>
                <a:gd name="connsiteY13" fmla="*/ 2308093 h 2653479"/>
                <a:gd name="connsiteX14" fmla="*/ 547286 w 894692"/>
                <a:gd name="connsiteY14" fmla="*/ 2653479 h 2653479"/>
                <a:gd name="connsiteX15" fmla="*/ 9073 w 894692"/>
                <a:gd name="connsiteY15" fmla="*/ 1513571 h 2653479"/>
                <a:gd name="connsiteX16" fmla="*/ 3 w 894692"/>
                <a:gd name="connsiteY16" fmla="*/ 1326758 h 2653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4692" h="2653479">
                  <a:moveTo>
                    <a:pt x="0" y="1326758"/>
                  </a:moveTo>
                  <a:lnTo>
                    <a:pt x="1" y="1326729"/>
                  </a:lnTo>
                  <a:lnTo>
                    <a:pt x="1" y="1326721"/>
                  </a:lnTo>
                  <a:lnTo>
                    <a:pt x="2" y="1326721"/>
                  </a:lnTo>
                  <a:lnTo>
                    <a:pt x="9069" y="1139908"/>
                  </a:lnTo>
                  <a:cubicBezTo>
                    <a:pt x="51230" y="708116"/>
                    <a:pt x="239248" y="308465"/>
                    <a:pt x="549230" y="0"/>
                  </a:cubicBezTo>
                  <a:lnTo>
                    <a:pt x="858321" y="309657"/>
                  </a:lnTo>
                  <a:cubicBezTo>
                    <a:pt x="839300" y="331094"/>
                    <a:pt x="822657" y="352532"/>
                    <a:pt x="806014" y="376352"/>
                  </a:cubicBezTo>
                  <a:cubicBezTo>
                    <a:pt x="706153" y="514506"/>
                    <a:pt x="637202" y="676480"/>
                    <a:pt x="565874" y="831308"/>
                  </a:cubicBezTo>
                  <a:cubicBezTo>
                    <a:pt x="494545" y="993282"/>
                    <a:pt x="432727" y="1155256"/>
                    <a:pt x="401818" y="1326758"/>
                  </a:cubicBezTo>
                  <a:cubicBezTo>
                    <a:pt x="401818" y="1326758"/>
                    <a:pt x="401818" y="1326758"/>
                    <a:pt x="380629" y="1326758"/>
                  </a:cubicBezTo>
                  <a:lnTo>
                    <a:pt x="361692" y="1326758"/>
                  </a:lnTo>
                  <a:lnTo>
                    <a:pt x="390150" y="1465318"/>
                  </a:lnTo>
                  <a:cubicBezTo>
                    <a:pt x="470733" y="1786516"/>
                    <a:pt x="649009" y="2089250"/>
                    <a:pt x="894692" y="2308093"/>
                  </a:cubicBezTo>
                  <a:cubicBezTo>
                    <a:pt x="894692" y="2308093"/>
                    <a:pt x="894692" y="2308093"/>
                    <a:pt x="547286" y="2653479"/>
                  </a:cubicBezTo>
                  <a:cubicBezTo>
                    <a:pt x="239141" y="2345014"/>
                    <a:pt x="51235" y="1945364"/>
                    <a:pt x="9073" y="1513571"/>
                  </a:cubicBezTo>
                  <a:lnTo>
                    <a:pt x="3" y="13267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/>
            </a:p>
          </p:txBody>
        </p:sp>
        <p:sp>
          <p:nvSpPr>
            <p:cNvPr id="4" name="任意多边形: 形状 3" descr="951e87b3-d97a-46d0-8281-e913fe830467">
              <a:extLst>
                <a:ext uri="{FF2B5EF4-FFF2-40B4-BE49-F238E27FC236}">
                  <a16:creationId xmlns="" xmlns:a14="http://schemas.microsoft.com/office/drawing/2010/main" xmlns:a16="http://schemas.microsoft.com/office/drawing/2014/main" id="{4B155884-0A05-4A1E-E1FC-70DC5DF2C246}"/>
                </a:ext>
              </a:extLst>
            </p:cNvPr>
            <p:cNvSpPr/>
            <p:nvPr/>
          </p:nvSpPr>
          <p:spPr bwMode="auto">
            <a:xfrm rot="16200000">
              <a:off x="5621420" y="1404135"/>
              <a:ext cx="833589" cy="2441081"/>
            </a:xfrm>
            <a:custGeom>
              <a:avLst/>
              <a:gdLst>
                <a:gd name="connsiteX0" fmla="*/ 833589 w 833589"/>
                <a:gd name="connsiteY0" fmla="*/ 1220521 h 2441081"/>
                <a:gd name="connsiteX1" fmla="*/ 833588 w 833589"/>
                <a:gd name="connsiteY1" fmla="*/ 1220551 h 2441081"/>
                <a:gd name="connsiteX2" fmla="*/ 833588 w 833589"/>
                <a:gd name="connsiteY2" fmla="*/ 1220560 h 2441081"/>
                <a:gd name="connsiteX3" fmla="*/ 833587 w 833589"/>
                <a:gd name="connsiteY3" fmla="*/ 1220560 h 2441081"/>
                <a:gd name="connsiteX4" fmla="*/ 824690 w 833589"/>
                <a:gd name="connsiteY4" fmla="*/ 1397047 h 2441081"/>
                <a:gd name="connsiteX5" fmla="*/ 328672 w 833589"/>
                <a:gd name="connsiteY5" fmla="*/ 2441081 h 2441081"/>
                <a:gd name="connsiteX6" fmla="*/ 0 w 833589"/>
                <a:gd name="connsiteY6" fmla="*/ 2112102 h 2441081"/>
                <a:gd name="connsiteX7" fmla="*/ 369161 w 833589"/>
                <a:gd name="connsiteY7" fmla="*/ 1220521 h 2441081"/>
                <a:gd name="connsiteX8" fmla="*/ 371832 w 833589"/>
                <a:gd name="connsiteY8" fmla="*/ 1220521 h 2441081"/>
                <a:gd name="connsiteX9" fmla="*/ 365256 w 833589"/>
                <a:gd name="connsiteY9" fmla="*/ 1091708 h 2441081"/>
                <a:gd name="connsiteX10" fmla="*/ 2907 w 833589"/>
                <a:gd name="connsiteY10" fmla="*/ 328979 h 2441081"/>
                <a:gd name="connsiteX11" fmla="*/ 331371 w 833589"/>
                <a:gd name="connsiteY11" fmla="*/ 0 h 2441081"/>
                <a:gd name="connsiteX12" fmla="*/ 824797 w 833589"/>
                <a:gd name="connsiteY12" fmla="*/ 1044035 h 2441081"/>
                <a:gd name="connsiteX13" fmla="*/ 833586 w 833589"/>
                <a:gd name="connsiteY13" fmla="*/ 1220521 h 244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3589" h="2441081">
                  <a:moveTo>
                    <a:pt x="833589" y="1220521"/>
                  </a:moveTo>
                  <a:lnTo>
                    <a:pt x="833588" y="1220551"/>
                  </a:lnTo>
                  <a:lnTo>
                    <a:pt x="833588" y="1220560"/>
                  </a:lnTo>
                  <a:lnTo>
                    <a:pt x="833587" y="1220560"/>
                  </a:lnTo>
                  <a:lnTo>
                    <a:pt x="824690" y="1397047"/>
                  </a:lnTo>
                  <a:cubicBezTo>
                    <a:pt x="783499" y="1803312"/>
                    <a:pt x="601673" y="2167826"/>
                    <a:pt x="328672" y="2441081"/>
                  </a:cubicBezTo>
                  <a:cubicBezTo>
                    <a:pt x="328672" y="2441081"/>
                    <a:pt x="328672" y="2441081"/>
                    <a:pt x="0" y="2112102"/>
                  </a:cubicBezTo>
                  <a:cubicBezTo>
                    <a:pt x="228641" y="1883247"/>
                    <a:pt x="369161" y="1568572"/>
                    <a:pt x="369161" y="1220521"/>
                  </a:cubicBezTo>
                  <a:lnTo>
                    <a:pt x="371832" y="1220521"/>
                  </a:lnTo>
                  <a:lnTo>
                    <a:pt x="365256" y="1091708"/>
                  </a:lnTo>
                  <a:cubicBezTo>
                    <a:pt x="334830" y="795182"/>
                    <a:pt x="200759" y="529227"/>
                    <a:pt x="2907" y="328979"/>
                  </a:cubicBezTo>
                  <a:cubicBezTo>
                    <a:pt x="2907" y="328979"/>
                    <a:pt x="2907" y="328979"/>
                    <a:pt x="331371" y="0"/>
                  </a:cubicBezTo>
                  <a:cubicBezTo>
                    <a:pt x="604199" y="273255"/>
                    <a:pt x="784088" y="637769"/>
                    <a:pt x="824797" y="1044035"/>
                  </a:cubicBezTo>
                  <a:lnTo>
                    <a:pt x="833586" y="12205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/>
            </a:p>
          </p:txBody>
        </p:sp>
        <p:sp>
          <p:nvSpPr>
            <p:cNvPr id="41" name="îṡḷíḋê" descr="2f1d4fd0-f0cd-4ca7-9063-67ec409d2abe">
              <a:extLst>
                <a:ext uri="{FF2B5EF4-FFF2-40B4-BE49-F238E27FC236}">
                  <a16:creationId xmlns="" xmlns:a14="http://schemas.microsoft.com/office/drawing/2010/main" xmlns:a16="http://schemas.microsoft.com/office/drawing/2014/main" id="{F49B6467-96F4-42A8-9BC8-7BCDA77ECB3D}"/>
                </a:ext>
              </a:extLst>
            </p:cNvPr>
            <p:cNvSpPr/>
            <p:nvPr/>
          </p:nvSpPr>
          <p:spPr bwMode="auto">
            <a:xfrm rot="10800000">
              <a:off x="4780875" y="4833363"/>
              <a:ext cx="2650609" cy="896145"/>
            </a:xfrm>
            <a:custGeom>
              <a:avLst/>
              <a:gdLst>
                <a:gd name="T0" fmla="*/ 1114 w 1114"/>
                <a:gd name="T1" fmla="*/ 231 h 376"/>
                <a:gd name="T2" fmla="*/ 557 w 1114"/>
                <a:gd name="T3" fmla="*/ 0 h 376"/>
                <a:gd name="T4" fmla="*/ 0 w 1114"/>
                <a:gd name="T5" fmla="*/ 231 h 376"/>
                <a:gd name="T6" fmla="*/ 0 w 1114"/>
                <a:gd name="T7" fmla="*/ 231 h 376"/>
                <a:gd name="T8" fmla="*/ 130 w 1114"/>
                <a:gd name="T9" fmla="*/ 361 h 376"/>
                <a:gd name="T10" fmla="*/ 459 w 1114"/>
                <a:gd name="T11" fmla="*/ 202 h 376"/>
                <a:gd name="T12" fmla="*/ 855 w 1114"/>
                <a:gd name="T13" fmla="*/ 297 h 376"/>
                <a:gd name="T14" fmla="*/ 968 w 1114"/>
                <a:gd name="T15" fmla="*/ 376 h 376"/>
                <a:gd name="T16" fmla="*/ 1114 w 1114"/>
                <a:gd name="T17" fmla="*/ 23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4" h="376">
                  <a:moveTo>
                    <a:pt x="1114" y="231"/>
                  </a:moveTo>
                  <a:cubicBezTo>
                    <a:pt x="965" y="82"/>
                    <a:pt x="767" y="0"/>
                    <a:pt x="557" y="0"/>
                  </a:cubicBezTo>
                  <a:cubicBezTo>
                    <a:pt x="346" y="0"/>
                    <a:pt x="148" y="82"/>
                    <a:pt x="0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30" y="361"/>
                    <a:pt x="130" y="361"/>
                    <a:pt x="130" y="361"/>
                  </a:cubicBezTo>
                  <a:cubicBezTo>
                    <a:pt x="212" y="263"/>
                    <a:pt x="329" y="206"/>
                    <a:pt x="459" y="202"/>
                  </a:cubicBezTo>
                  <a:cubicBezTo>
                    <a:pt x="590" y="197"/>
                    <a:pt x="739" y="235"/>
                    <a:pt x="855" y="297"/>
                  </a:cubicBezTo>
                  <a:cubicBezTo>
                    <a:pt x="896" y="319"/>
                    <a:pt x="933" y="346"/>
                    <a:pt x="968" y="376"/>
                  </a:cubicBezTo>
                  <a:cubicBezTo>
                    <a:pt x="1114" y="231"/>
                    <a:pt x="1114" y="231"/>
                    <a:pt x="1114" y="2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algn="l"/>
              <a:endParaRPr/>
            </a:p>
          </p:txBody>
        </p:sp>
        <p:sp>
          <p:nvSpPr>
            <p:cNvPr id="42" name="íŝľïďê" descr="bf6d2f08-cf03-4e9c-9639-46beb8f8f1cf">
              <a:extLst>
                <a:ext uri="{FF2B5EF4-FFF2-40B4-BE49-F238E27FC236}">
                  <a16:creationId xmlns="" xmlns:a14="http://schemas.microsoft.com/office/drawing/2010/main" xmlns:a16="http://schemas.microsoft.com/office/drawing/2014/main" id="{97A49B63-43DA-4686-A828-27115E390800}"/>
                </a:ext>
              </a:extLst>
            </p:cNvPr>
            <p:cNvSpPr/>
            <p:nvPr/>
          </p:nvSpPr>
          <p:spPr bwMode="auto">
            <a:xfrm rot="10800000">
              <a:off x="4852779" y="4780371"/>
              <a:ext cx="2432392" cy="830681"/>
            </a:xfrm>
            <a:custGeom>
              <a:avLst/>
              <a:gdLst>
                <a:gd name="T0" fmla="*/ 511 w 1022"/>
                <a:gd name="T1" fmla="*/ 195 h 349"/>
                <a:gd name="T2" fmla="*/ 884 w 1022"/>
                <a:gd name="T3" fmla="*/ 349 h 349"/>
                <a:gd name="T4" fmla="*/ 1022 w 1022"/>
                <a:gd name="T5" fmla="*/ 211 h 349"/>
                <a:gd name="T6" fmla="*/ 511 w 1022"/>
                <a:gd name="T7" fmla="*/ 0 h 349"/>
                <a:gd name="T8" fmla="*/ 0 w 1022"/>
                <a:gd name="T9" fmla="*/ 211 h 349"/>
                <a:gd name="T10" fmla="*/ 138 w 1022"/>
                <a:gd name="T11" fmla="*/ 349 h 349"/>
                <a:gd name="T12" fmla="*/ 511 w 1022"/>
                <a:gd name="T13" fmla="*/ 195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2" h="349">
                  <a:moveTo>
                    <a:pt x="511" y="195"/>
                  </a:moveTo>
                  <a:cubicBezTo>
                    <a:pt x="656" y="195"/>
                    <a:pt x="788" y="254"/>
                    <a:pt x="884" y="349"/>
                  </a:cubicBezTo>
                  <a:cubicBezTo>
                    <a:pt x="1022" y="211"/>
                    <a:pt x="1022" y="211"/>
                    <a:pt x="1022" y="211"/>
                  </a:cubicBezTo>
                  <a:cubicBezTo>
                    <a:pt x="891" y="81"/>
                    <a:pt x="710" y="0"/>
                    <a:pt x="511" y="0"/>
                  </a:cubicBezTo>
                  <a:cubicBezTo>
                    <a:pt x="311" y="0"/>
                    <a:pt x="130" y="81"/>
                    <a:pt x="0" y="211"/>
                  </a:cubicBezTo>
                  <a:cubicBezTo>
                    <a:pt x="138" y="349"/>
                    <a:pt x="138" y="349"/>
                    <a:pt x="138" y="349"/>
                  </a:cubicBezTo>
                  <a:cubicBezTo>
                    <a:pt x="233" y="254"/>
                    <a:pt x="365" y="195"/>
                    <a:pt x="511" y="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algn="l"/>
              <a:endParaRPr/>
            </a:p>
          </p:txBody>
        </p:sp>
        <p:sp>
          <p:nvSpPr>
            <p:cNvPr id="6" name="任意多边形: 形状 5" descr="b8f55036-52f7-411c-80c5-c4f0b6d1aca3">
              <a:extLst>
                <a:ext uri="{FF2B5EF4-FFF2-40B4-BE49-F238E27FC236}">
                  <a16:creationId xmlns="" xmlns:a14="http://schemas.microsoft.com/office/drawing/2010/main" xmlns:a16="http://schemas.microsoft.com/office/drawing/2014/main" id="{188802E4-EC43-AB4F-DDD2-1062001AEBFC}"/>
                </a:ext>
              </a:extLst>
            </p:cNvPr>
            <p:cNvSpPr/>
            <p:nvPr/>
          </p:nvSpPr>
          <p:spPr bwMode="auto">
            <a:xfrm>
              <a:off x="7000568" y="2617405"/>
              <a:ext cx="894692" cy="2653480"/>
            </a:xfrm>
            <a:custGeom>
              <a:avLst/>
              <a:gdLst>
                <a:gd name="connsiteX0" fmla="*/ 0 w 894692"/>
                <a:gd name="connsiteY0" fmla="*/ 345386 h 2653480"/>
                <a:gd name="connsiteX1" fmla="*/ 347407 w 894692"/>
                <a:gd name="connsiteY1" fmla="*/ 0 h 2653480"/>
                <a:gd name="connsiteX2" fmla="*/ 894692 w 894692"/>
                <a:gd name="connsiteY2" fmla="*/ 1326758 h 2653480"/>
                <a:gd name="connsiteX3" fmla="*/ 894688 w 894692"/>
                <a:gd name="connsiteY3" fmla="*/ 1326758 h 2653480"/>
                <a:gd name="connsiteX4" fmla="*/ 885620 w 894692"/>
                <a:gd name="connsiteY4" fmla="*/ 1513572 h 2653480"/>
                <a:gd name="connsiteX5" fmla="*/ 345459 w 894692"/>
                <a:gd name="connsiteY5" fmla="*/ 2653480 h 2653480"/>
                <a:gd name="connsiteX6" fmla="*/ 36369 w 894692"/>
                <a:gd name="connsiteY6" fmla="*/ 2343823 h 2653480"/>
                <a:gd name="connsiteX7" fmla="*/ 88676 w 894692"/>
                <a:gd name="connsiteY7" fmla="*/ 2277128 h 2653480"/>
                <a:gd name="connsiteX8" fmla="*/ 328816 w 894692"/>
                <a:gd name="connsiteY8" fmla="*/ 1822172 h 2653480"/>
                <a:gd name="connsiteX9" fmla="*/ 492872 w 894692"/>
                <a:gd name="connsiteY9" fmla="*/ 1326722 h 2653480"/>
                <a:gd name="connsiteX10" fmla="*/ 514061 w 894692"/>
                <a:gd name="connsiteY10" fmla="*/ 1326722 h 2653480"/>
                <a:gd name="connsiteX11" fmla="*/ 533001 w 894692"/>
                <a:gd name="connsiteY11" fmla="*/ 1326722 h 2653480"/>
                <a:gd name="connsiteX12" fmla="*/ 504543 w 894692"/>
                <a:gd name="connsiteY12" fmla="*/ 1188162 h 2653480"/>
                <a:gd name="connsiteX13" fmla="*/ 0 w 894692"/>
                <a:gd name="connsiteY13" fmla="*/ 345386 h 2653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4692" h="2653480">
                  <a:moveTo>
                    <a:pt x="0" y="345386"/>
                  </a:moveTo>
                  <a:cubicBezTo>
                    <a:pt x="0" y="345386"/>
                    <a:pt x="0" y="345386"/>
                    <a:pt x="347407" y="0"/>
                  </a:cubicBezTo>
                  <a:cubicBezTo>
                    <a:pt x="699573" y="352532"/>
                    <a:pt x="894692" y="824162"/>
                    <a:pt x="894692" y="1326758"/>
                  </a:cubicBezTo>
                  <a:lnTo>
                    <a:pt x="894688" y="1326758"/>
                  </a:lnTo>
                  <a:lnTo>
                    <a:pt x="885620" y="1513572"/>
                  </a:lnTo>
                  <a:cubicBezTo>
                    <a:pt x="843459" y="1945364"/>
                    <a:pt x="655442" y="2345015"/>
                    <a:pt x="345459" y="2653480"/>
                  </a:cubicBezTo>
                  <a:lnTo>
                    <a:pt x="36369" y="2343823"/>
                  </a:lnTo>
                  <a:cubicBezTo>
                    <a:pt x="55390" y="2322386"/>
                    <a:pt x="72033" y="2300948"/>
                    <a:pt x="88676" y="2277128"/>
                  </a:cubicBezTo>
                  <a:cubicBezTo>
                    <a:pt x="188536" y="2138974"/>
                    <a:pt x="257487" y="1977000"/>
                    <a:pt x="328816" y="1822172"/>
                  </a:cubicBezTo>
                  <a:cubicBezTo>
                    <a:pt x="400145" y="1660198"/>
                    <a:pt x="461963" y="1498224"/>
                    <a:pt x="492872" y="1326722"/>
                  </a:cubicBezTo>
                  <a:cubicBezTo>
                    <a:pt x="492872" y="1326722"/>
                    <a:pt x="492872" y="1326722"/>
                    <a:pt x="514061" y="1326722"/>
                  </a:cubicBezTo>
                  <a:lnTo>
                    <a:pt x="533001" y="1326722"/>
                  </a:lnTo>
                  <a:lnTo>
                    <a:pt x="504543" y="1188162"/>
                  </a:lnTo>
                  <a:cubicBezTo>
                    <a:pt x="423960" y="866963"/>
                    <a:pt x="245684" y="564230"/>
                    <a:pt x="0" y="345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/>
            </a:p>
          </p:txBody>
        </p:sp>
        <p:sp>
          <p:nvSpPr>
            <p:cNvPr id="3" name="任意多边形: 形状 2" descr="08ee54ef-37e5-491c-a5af-b6dd222a37aa">
              <a:extLst>
                <a:ext uri="{FF2B5EF4-FFF2-40B4-BE49-F238E27FC236}">
                  <a16:creationId xmlns="" xmlns:a14="http://schemas.microsoft.com/office/drawing/2010/main" xmlns:a16="http://schemas.microsoft.com/office/drawing/2014/main" id="{99822405-EA37-CC8F-CF16-DA1876E235B1}"/>
                </a:ext>
              </a:extLst>
            </p:cNvPr>
            <p:cNvSpPr/>
            <p:nvPr/>
          </p:nvSpPr>
          <p:spPr bwMode="auto">
            <a:xfrm rot="10800000">
              <a:off x="6935871" y="2695198"/>
              <a:ext cx="833592" cy="2441081"/>
            </a:xfrm>
            <a:custGeom>
              <a:avLst/>
              <a:gdLst>
                <a:gd name="connsiteX0" fmla="*/ 833592 w 833592"/>
                <a:gd name="connsiteY0" fmla="*/ 328979 h 2441081"/>
                <a:gd name="connsiteX1" fmla="*/ 464431 w 833592"/>
                <a:gd name="connsiteY1" fmla="*/ 1220560 h 2441081"/>
                <a:gd name="connsiteX2" fmla="*/ 461757 w 833592"/>
                <a:gd name="connsiteY2" fmla="*/ 1220560 h 2441081"/>
                <a:gd name="connsiteX3" fmla="*/ 468333 w 833592"/>
                <a:gd name="connsiteY3" fmla="*/ 1349373 h 2441081"/>
                <a:gd name="connsiteX4" fmla="*/ 830682 w 833592"/>
                <a:gd name="connsiteY4" fmla="*/ 2112102 h 2441081"/>
                <a:gd name="connsiteX5" fmla="*/ 502218 w 833592"/>
                <a:gd name="connsiteY5" fmla="*/ 2441081 h 2441081"/>
                <a:gd name="connsiteX6" fmla="*/ 0 w 833592"/>
                <a:gd name="connsiteY6" fmla="*/ 1220521 h 2441081"/>
                <a:gd name="connsiteX7" fmla="*/ 4 w 833592"/>
                <a:gd name="connsiteY7" fmla="*/ 1220521 h 2441081"/>
                <a:gd name="connsiteX8" fmla="*/ 8901 w 833592"/>
                <a:gd name="connsiteY8" fmla="*/ 1044035 h 2441081"/>
                <a:gd name="connsiteX9" fmla="*/ 504920 w 833592"/>
                <a:gd name="connsiteY9" fmla="*/ 0 h 2441081"/>
                <a:gd name="connsiteX10" fmla="*/ 833592 w 833592"/>
                <a:gd name="connsiteY10" fmla="*/ 328979 h 244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3592" h="2441081">
                  <a:moveTo>
                    <a:pt x="833592" y="328979"/>
                  </a:moveTo>
                  <a:cubicBezTo>
                    <a:pt x="604950" y="557834"/>
                    <a:pt x="464431" y="872510"/>
                    <a:pt x="464431" y="1220560"/>
                  </a:cubicBezTo>
                  <a:lnTo>
                    <a:pt x="461757" y="1220560"/>
                  </a:lnTo>
                  <a:lnTo>
                    <a:pt x="468333" y="1349373"/>
                  </a:lnTo>
                  <a:cubicBezTo>
                    <a:pt x="498759" y="1645900"/>
                    <a:pt x="632830" y="1911854"/>
                    <a:pt x="830682" y="2112102"/>
                  </a:cubicBezTo>
                  <a:cubicBezTo>
                    <a:pt x="830682" y="2112102"/>
                    <a:pt x="830682" y="2112102"/>
                    <a:pt x="502218" y="2441081"/>
                  </a:cubicBezTo>
                  <a:cubicBezTo>
                    <a:pt x="190414" y="2128790"/>
                    <a:pt x="0" y="1697302"/>
                    <a:pt x="0" y="1220521"/>
                  </a:cubicBezTo>
                  <a:lnTo>
                    <a:pt x="4" y="1220521"/>
                  </a:lnTo>
                  <a:lnTo>
                    <a:pt x="8901" y="1044035"/>
                  </a:lnTo>
                  <a:cubicBezTo>
                    <a:pt x="50092" y="637770"/>
                    <a:pt x="231919" y="273255"/>
                    <a:pt x="504920" y="0"/>
                  </a:cubicBezTo>
                  <a:cubicBezTo>
                    <a:pt x="504920" y="0"/>
                    <a:pt x="504920" y="0"/>
                    <a:pt x="833592" y="3289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/>
            </a:p>
          </p:txBody>
        </p:sp>
        <p:sp>
          <p:nvSpPr>
            <p:cNvPr id="23" name="ïśľiḍê" descr="ed9392f8-3052-44ff-9172-7f1da39c47ae">
              <a:extLst>
                <a:ext uri="{FF2B5EF4-FFF2-40B4-BE49-F238E27FC236}">
                  <a16:creationId xmlns="" xmlns:a14="http://schemas.microsoft.com/office/drawing/2010/main" xmlns:a16="http://schemas.microsoft.com/office/drawing/2014/main" id="{5A791674-BEB4-4310-8C7F-5DBEFAC936DA}"/>
                </a:ext>
              </a:extLst>
            </p:cNvPr>
            <p:cNvSpPr/>
            <p:nvPr/>
          </p:nvSpPr>
          <p:spPr>
            <a:xfrm>
              <a:off x="805553" y="1992583"/>
              <a:ext cx="2852650" cy="1244437"/>
            </a:xfrm>
            <a:prstGeom prst="rect">
              <a:avLst/>
            </a:prstGeom>
            <a:noFill/>
            <a:ln w="6350">
              <a:solidFill>
                <a:schemeClr val="tx2">
                  <a:alpha val="50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îšliḓé" descr="c0a64382-6771-4d50-b728-e7f9210b76c1">
              <a:extLst>
                <a:ext uri="{FF2B5EF4-FFF2-40B4-BE49-F238E27FC236}">
                  <a16:creationId xmlns="" xmlns:a14="http://schemas.microsoft.com/office/drawing/2010/main" xmlns:a16="http://schemas.microsoft.com/office/drawing/2014/main" id="{7255B369-3A0A-4673-A975-3DA2AD4E1B87}"/>
                </a:ext>
              </a:extLst>
            </p:cNvPr>
            <p:cNvSpPr/>
            <p:nvPr/>
          </p:nvSpPr>
          <p:spPr>
            <a:xfrm>
              <a:off x="901098" y="4316683"/>
              <a:ext cx="2852650" cy="1244437"/>
            </a:xfrm>
            <a:prstGeom prst="rect">
              <a:avLst/>
            </a:prstGeom>
            <a:noFill/>
            <a:ln w="6350">
              <a:solidFill>
                <a:schemeClr val="tx2">
                  <a:alpha val="50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îṧlîḋê" descr="cf12f2ea-499f-46c7-a74a-7b535d8e3120">
              <a:extLst>
                <a:ext uri="{FF2B5EF4-FFF2-40B4-BE49-F238E27FC236}">
                  <a16:creationId xmlns="" xmlns:a14="http://schemas.microsoft.com/office/drawing/2010/main" xmlns:a16="http://schemas.microsoft.com/office/drawing/2014/main" id="{EB30BEDD-403F-4B30-AA21-721E09988C61}"/>
                </a:ext>
              </a:extLst>
            </p:cNvPr>
            <p:cNvSpPr/>
            <p:nvPr/>
          </p:nvSpPr>
          <p:spPr>
            <a:xfrm>
              <a:off x="8435373" y="2975110"/>
              <a:ext cx="2852650" cy="2273165"/>
            </a:xfrm>
            <a:prstGeom prst="rect">
              <a:avLst/>
            </a:prstGeom>
            <a:noFill/>
            <a:ln w="6350">
              <a:solidFill>
                <a:schemeClr val="tx2">
                  <a:alpha val="50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8" name="组合 6" descr="df5cdc87-f88c-4902-839f-e825f8c99ae2">
              <a:extLst>
                <a:ext uri="{FF2B5EF4-FFF2-40B4-BE49-F238E27FC236}">
                  <a16:creationId xmlns="" xmlns:a14="http://schemas.microsoft.com/office/drawing/2010/main" xmlns:a16="http://schemas.microsoft.com/office/drawing/2014/main" id="{C4D06E5E-05D3-B4E5-4F1E-2FFE64DDB2C8}"/>
                </a:ext>
              </a:extLst>
            </p:cNvPr>
            <p:cNvGrpSpPr/>
            <p:nvPr/>
          </p:nvGrpSpPr>
          <p:grpSpPr>
            <a:xfrm>
              <a:off x="808649" y="1765016"/>
              <a:ext cx="5886147" cy="2724976"/>
              <a:chOff x="808649" y="1765016"/>
              <a:chExt cx="5886147" cy="2724976"/>
            </a:xfrm>
          </p:grpSpPr>
          <p:sp>
            <p:nvSpPr>
              <p:cNvPr id="30" name="IconMisc" descr="e967fcfa-8b47-403c-8dd5-5d757b41a84a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BC47BCA6-CDAE-4583-A61B-AEA72EA1EA49}"/>
                  </a:ext>
                </a:extLst>
              </p:cNvPr>
              <p:cNvSpPr/>
              <p:nvPr/>
            </p:nvSpPr>
            <p:spPr bwMode="auto">
              <a:xfrm>
                <a:off x="5324152" y="3262792"/>
                <a:ext cx="1370644" cy="1227200"/>
              </a:xfrm>
              <a:custGeom>
                <a:avLst/>
                <a:gdLst>
                  <a:gd name="T0" fmla="*/ 20 w 73"/>
                  <a:gd name="T1" fmla="*/ 52 h 65"/>
                  <a:gd name="T2" fmla="*/ 26 w 73"/>
                  <a:gd name="T3" fmla="*/ 46 h 65"/>
                  <a:gd name="T4" fmla="*/ 33 w 73"/>
                  <a:gd name="T5" fmla="*/ 42 h 65"/>
                  <a:gd name="T6" fmla="*/ 35 w 73"/>
                  <a:gd name="T7" fmla="*/ 37 h 65"/>
                  <a:gd name="T8" fmla="*/ 32 w 73"/>
                  <a:gd name="T9" fmla="*/ 30 h 65"/>
                  <a:gd name="T10" fmla="*/ 30 w 73"/>
                  <a:gd name="T11" fmla="*/ 22 h 65"/>
                  <a:gd name="T12" fmla="*/ 26 w 73"/>
                  <a:gd name="T13" fmla="*/ 19 h 65"/>
                  <a:gd name="T14" fmla="*/ 16 w 73"/>
                  <a:gd name="T15" fmla="*/ 18 h 65"/>
                  <a:gd name="T16" fmla="*/ 10 w 73"/>
                  <a:gd name="T17" fmla="*/ 20 h 65"/>
                  <a:gd name="T18" fmla="*/ 2 w 73"/>
                  <a:gd name="T19" fmla="*/ 26 h 65"/>
                  <a:gd name="T20" fmla="*/ 1 w 73"/>
                  <a:gd name="T21" fmla="*/ 32 h 65"/>
                  <a:gd name="T22" fmla="*/ 2 w 73"/>
                  <a:gd name="T23" fmla="*/ 38 h 65"/>
                  <a:gd name="T24" fmla="*/ 5 w 73"/>
                  <a:gd name="T25" fmla="*/ 47 h 65"/>
                  <a:gd name="T26" fmla="*/ 10 w 73"/>
                  <a:gd name="T27" fmla="*/ 50 h 65"/>
                  <a:gd name="T28" fmla="*/ 14 w 73"/>
                  <a:gd name="T29" fmla="*/ 50 h 65"/>
                  <a:gd name="T30" fmla="*/ 6 w 73"/>
                  <a:gd name="T31" fmla="*/ 38 h 65"/>
                  <a:gd name="T32" fmla="*/ 5 w 73"/>
                  <a:gd name="T33" fmla="*/ 26 h 65"/>
                  <a:gd name="T34" fmla="*/ 18 w 73"/>
                  <a:gd name="T35" fmla="*/ 22 h 65"/>
                  <a:gd name="T36" fmla="*/ 31 w 73"/>
                  <a:gd name="T37" fmla="*/ 26 h 65"/>
                  <a:gd name="T38" fmla="*/ 30 w 73"/>
                  <a:gd name="T39" fmla="*/ 38 h 65"/>
                  <a:gd name="T40" fmla="*/ 22 w 73"/>
                  <a:gd name="T41" fmla="*/ 50 h 65"/>
                  <a:gd name="T42" fmla="*/ 34 w 73"/>
                  <a:gd name="T43" fmla="*/ 8 h 65"/>
                  <a:gd name="T44" fmla="*/ 32 w 73"/>
                  <a:gd name="T45" fmla="*/ 13 h 65"/>
                  <a:gd name="T46" fmla="*/ 33 w 73"/>
                  <a:gd name="T47" fmla="*/ 16 h 65"/>
                  <a:gd name="T48" fmla="*/ 37 w 73"/>
                  <a:gd name="T49" fmla="*/ 19 h 65"/>
                  <a:gd name="T50" fmla="*/ 42 w 73"/>
                  <a:gd name="T51" fmla="*/ 22 h 65"/>
                  <a:gd name="T52" fmla="*/ 45 w 73"/>
                  <a:gd name="T53" fmla="*/ 23 h 65"/>
                  <a:gd name="T54" fmla="*/ 50 w 73"/>
                  <a:gd name="T55" fmla="*/ 19 h 65"/>
                  <a:gd name="T56" fmla="*/ 53 w 73"/>
                  <a:gd name="T57" fmla="*/ 15 h 65"/>
                  <a:gd name="T58" fmla="*/ 54 w 73"/>
                  <a:gd name="T59" fmla="*/ 11 h 65"/>
                  <a:gd name="T60" fmla="*/ 53 w 73"/>
                  <a:gd name="T61" fmla="*/ 7 h 65"/>
                  <a:gd name="T62" fmla="*/ 50 w 73"/>
                  <a:gd name="T63" fmla="*/ 4 h 65"/>
                  <a:gd name="T64" fmla="*/ 45 w 73"/>
                  <a:gd name="T65" fmla="*/ 0 h 65"/>
                  <a:gd name="T66" fmla="*/ 41 w 73"/>
                  <a:gd name="T67" fmla="*/ 0 h 65"/>
                  <a:gd name="T68" fmla="*/ 36 w 73"/>
                  <a:gd name="T69" fmla="*/ 4 h 65"/>
                  <a:gd name="T70" fmla="*/ 36 w 73"/>
                  <a:gd name="T71" fmla="*/ 9 h 65"/>
                  <a:gd name="T72" fmla="*/ 41 w 73"/>
                  <a:gd name="T73" fmla="*/ 2 h 65"/>
                  <a:gd name="T74" fmla="*/ 50 w 73"/>
                  <a:gd name="T75" fmla="*/ 6 h 65"/>
                  <a:gd name="T76" fmla="*/ 52 w 73"/>
                  <a:gd name="T77" fmla="*/ 12 h 65"/>
                  <a:gd name="T78" fmla="*/ 46 w 73"/>
                  <a:gd name="T79" fmla="*/ 20 h 65"/>
                  <a:gd name="T80" fmla="*/ 39 w 73"/>
                  <a:gd name="T81" fmla="*/ 17 h 65"/>
                  <a:gd name="T82" fmla="*/ 34 w 73"/>
                  <a:gd name="T83" fmla="*/ 11 h 65"/>
                  <a:gd name="T84" fmla="*/ 55 w 73"/>
                  <a:gd name="T85" fmla="*/ 65 h 65"/>
                  <a:gd name="T86" fmla="*/ 55 w 73"/>
                  <a:gd name="T87" fmla="*/ 32 h 65"/>
                  <a:gd name="T88" fmla="*/ 43 w 73"/>
                  <a:gd name="T89" fmla="*/ 5 h 65"/>
                  <a:gd name="T90" fmla="*/ 43 w 73"/>
                  <a:gd name="T91" fmla="*/ 15 h 65"/>
                  <a:gd name="T92" fmla="*/ 54 w 73"/>
                  <a:gd name="T93" fmla="*/ 54 h 65"/>
                  <a:gd name="T94" fmla="*/ 47 w 73"/>
                  <a:gd name="T95" fmla="*/ 45 h 65"/>
                  <a:gd name="T96" fmla="*/ 18 w 73"/>
                  <a:gd name="T97" fmla="*/ 25 h 65"/>
                  <a:gd name="T98" fmla="*/ 10 w 73"/>
                  <a:gd name="T99" fmla="*/ 35 h 65"/>
                  <a:gd name="T100" fmla="*/ 18 w 73"/>
                  <a:gd name="T101" fmla="*/ 38 h 65"/>
                  <a:gd name="T102" fmla="*/ 56 w 73"/>
                  <a:gd name="T103" fmla="*/ 11 h 65"/>
                  <a:gd name="T104" fmla="*/ 56 w 73"/>
                  <a:gd name="T105" fmla="*/ 14 h 65"/>
                  <a:gd name="T106" fmla="*/ 32 w 73"/>
                  <a:gd name="T107" fmla="*/ 5 h 65"/>
                  <a:gd name="T108" fmla="*/ 40 w 73"/>
                  <a:gd name="T109" fmla="*/ 59 h 65"/>
                  <a:gd name="T110" fmla="*/ 16 w 73"/>
                  <a:gd name="T111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3" h="65">
                    <a:moveTo>
                      <a:pt x="16" y="52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0"/>
                      <a:pt x="17" y="49"/>
                      <a:pt x="18" y="49"/>
                    </a:cubicBezTo>
                    <a:cubicBezTo>
                      <a:pt x="19" y="49"/>
                      <a:pt x="20" y="50"/>
                      <a:pt x="20" y="51"/>
                    </a:cubicBezTo>
                    <a:cubicBezTo>
                      <a:pt x="20" y="51"/>
                      <a:pt x="20" y="51"/>
                      <a:pt x="20" y="52"/>
                    </a:cubicBezTo>
                    <a:cubicBezTo>
                      <a:pt x="20" y="52"/>
                      <a:pt x="21" y="52"/>
                      <a:pt x="21" y="52"/>
                    </a:cubicBezTo>
                    <a:cubicBezTo>
                      <a:pt x="23" y="52"/>
                      <a:pt x="24" y="51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6" y="49"/>
                      <a:pt x="26" y="49"/>
                    </a:cubicBezTo>
                    <a:cubicBezTo>
                      <a:pt x="25" y="48"/>
                      <a:pt x="26" y="47"/>
                      <a:pt x="26" y="46"/>
                    </a:cubicBezTo>
                    <a:cubicBezTo>
                      <a:pt x="27" y="46"/>
                      <a:pt x="28" y="46"/>
                      <a:pt x="29" y="47"/>
                    </a:cubicBezTo>
                    <a:cubicBezTo>
                      <a:pt x="29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1" y="47"/>
                    </a:cubicBezTo>
                    <a:cubicBezTo>
                      <a:pt x="32" y="46"/>
                      <a:pt x="33" y="44"/>
                      <a:pt x="33" y="43"/>
                    </a:cubicBezTo>
                    <a:cubicBezTo>
                      <a:pt x="33" y="43"/>
                      <a:pt x="34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2" y="41"/>
                      <a:pt x="31" y="40"/>
                      <a:pt x="32" y="39"/>
                    </a:cubicBezTo>
                    <a:cubicBezTo>
                      <a:pt x="32" y="38"/>
                      <a:pt x="33" y="38"/>
                      <a:pt x="34" y="38"/>
                    </a:cubicBezTo>
                    <a:cubicBezTo>
                      <a:pt x="34" y="38"/>
                      <a:pt x="35" y="38"/>
                      <a:pt x="35" y="38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6"/>
                      <a:pt x="35" y="35"/>
                      <a:pt x="35" y="35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1"/>
                      <a:pt x="34" y="31"/>
                      <a:pt x="34" y="31"/>
                    </a:cubicBezTo>
                    <a:cubicBezTo>
                      <a:pt x="33" y="32"/>
                      <a:pt x="32" y="31"/>
                      <a:pt x="32" y="30"/>
                    </a:cubicBezTo>
                    <a:cubicBezTo>
                      <a:pt x="31" y="29"/>
                      <a:pt x="32" y="28"/>
                      <a:pt x="33" y="28"/>
                    </a:cubicBezTo>
                    <a:cubicBezTo>
                      <a:pt x="33" y="28"/>
                      <a:pt x="33" y="27"/>
                      <a:pt x="33" y="27"/>
                    </a:cubicBezTo>
                    <a:cubicBezTo>
                      <a:pt x="34" y="27"/>
                      <a:pt x="33" y="27"/>
                      <a:pt x="33" y="26"/>
                    </a:cubicBezTo>
                    <a:cubicBezTo>
                      <a:pt x="33" y="25"/>
                      <a:pt x="32" y="24"/>
                      <a:pt x="31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29" y="22"/>
                      <a:pt x="29" y="22"/>
                    </a:cubicBezTo>
                    <a:cubicBezTo>
                      <a:pt x="28" y="23"/>
                      <a:pt x="27" y="23"/>
                      <a:pt x="26" y="23"/>
                    </a:cubicBezTo>
                    <a:cubicBezTo>
                      <a:pt x="26" y="22"/>
                      <a:pt x="25" y="21"/>
                      <a:pt x="26" y="20"/>
                    </a:cubicBezTo>
                    <a:cubicBezTo>
                      <a:pt x="26" y="20"/>
                      <a:pt x="26" y="20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4" y="18"/>
                      <a:pt x="23" y="18"/>
                      <a:pt x="21" y="17"/>
                    </a:cubicBezTo>
                    <a:cubicBezTo>
                      <a:pt x="21" y="17"/>
                      <a:pt x="20" y="17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9"/>
                      <a:pt x="19" y="20"/>
                      <a:pt x="18" y="20"/>
                    </a:cubicBezTo>
                    <a:cubicBezTo>
                      <a:pt x="17" y="20"/>
                      <a:pt x="16" y="19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18"/>
                      <a:pt x="12" y="18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1"/>
                      <a:pt x="10" y="22"/>
                      <a:pt x="9" y="23"/>
                    </a:cubicBezTo>
                    <a:cubicBezTo>
                      <a:pt x="9" y="23"/>
                      <a:pt x="7" y="23"/>
                      <a:pt x="7" y="22"/>
                    </a:cubicBezTo>
                    <a:cubicBezTo>
                      <a:pt x="7" y="22"/>
                      <a:pt x="6" y="22"/>
                      <a:pt x="6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4" y="24"/>
                      <a:pt x="3" y="25"/>
                      <a:pt x="2" y="2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3" y="28"/>
                      <a:pt x="3" y="28"/>
                    </a:cubicBezTo>
                    <a:cubicBezTo>
                      <a:pt x="4" y="28"/>
                      <a:pt x="4" y="29"/>
                      <a:pt x="4" y="30"/>
                    </a:cubicBezTo>
                    <a:cubicBezTo>
                      <a:pt x="4" y="31"/>
                      <a:pt x="3" y="32"/>
                      <a:pt x="2" y="31"/>
                    </a:cubicBezTo>
                    <a:cubicBezTo>
                      <a:pt x="1" y="31"/>
                      <a:pt x="1" y="31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3"/>
                      <a:pt x="0" y="34"/>
                      <a:pt x="0" y="35"/>
                    </a:cubicBezTo>
                    <a:cubicBezTo>
                      <a:pt x="0" y="35"/>
                      <a:pt x="0" y="36"/>
                      <a:pt x="1" y="37"/>
                    </a:cubicBezTo>
                    <a:cubicBezTo>
                      <a:pt x="1" y="37"/>
                      <a:pt x="1" y="37"/>
                      <a:pt x="1" y="38"/>
                    </a:cubicBezTo>
                    <a:cubicBezTo>
                      <a:pt x="1" y="38"/>
                      <a:pt x="1" y="38"/>
                      <a:pt x="2" y="38"/>
                    </a:cubicBezTo>
                    <a:cubicBezTo>
                      <a:pt x="3" y="38"/>
                      <a:pt x="4" y="38"/>
                      <a:pt x="4" y="39"/>
                    </a:cubicBezTo>
                    <a:cubicBezTo>
                      <a:pt x="4" y="40"/>
                      <a:pt x="4" y="41"/>
                      <a:pt x="3" y="42"/>
                    </a:cubicBezTo>
                    <a:cubicBezTo>
                      <a:pt x="3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2" y="43"/>
                    </a:cubicBezTo>
                    <a:cubicBezTo>
                      <a:pt x="3" y="44"/>
                      <a:pt x="4" y="46"/>
                      <a:pt x="5" y="47"/>
                    </a:cubicBezTo>
                    <a:cubicBezTo>
                      <a:pt x="5" y="47"/>
                      <a:pt x="6" y="47"/>
                      <a:pt x="6" y="47"/>
                    </a:cubicBezTo>
                    <a:cubicBezTo>
                      <a:pt x="6" y="47"/>
                      <a:pt x="7" y="47"/>
                      <a:pt x="7" y="47"/>
                    </a:cubicBezTo>
                    <a:cubicBezTo>
                      <a:pt x="7" y="46"/>
                      <a:pt x="9" y="46"/>
                      <a:pt x="9" y="46"/>
                    </a:cubicBezTo>
                    <a:cubicBezTo>
                      <a:pt x="10" y="47"/>
                      <a:pt x="10" y="48"/>
                      <a:pt x="10" y="49"/>
                    </a:cubicBezTo>
                    <a:cubicBezTo>
                      <a:pt x="10" y="49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1"/>
                      <a:pt x="13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6" y="52"/>
                    </a:cubicBezTo>
                    <a:close/>
                    <a:moveTo>
                      <a:pt x="14" y="50"/>
                    </a:moveTo>
                    <a:cubicBezTo>
                      <a:pt x="13" y="49"/>
                      <a:pt x="13" y="49"/>
                      <a:pt x="12" y="49"/>
                    </a:cubicBezTo>
                    <a:cubicBezTo>
                      <a:pt x="12" y="47"/>
                      <a:pt x="12" y="46"/>
                      <a:pt x="11" y="45"/>
                    </a:cubicBezTo>
                    <a:cubicBezTo>
                      <a:pt x="9" y="44"/>
                      <a:pt x="7" y="44"/>
                      <a:pt x="6" y="45"/>
                    </a:cubicBezTo>
                    <a:cubicBezTo>
                      <a:pt x="6" y="44"/>
                      <a:pt x="5" y="43"/>
                      <a:pt x="5" y="43"/>
                    </a:cubicBezTo>
                    <a:cubicBezTo>
                      <a:pt x="6" y="42"/>
                      <a:pt x="6" y="40"/>
                      <a:pt x="6" y="38"/>
                    </a:cubicBezTo>
                    <a:cubicBezTo>
                      <a:pt x="5" y="37"/>
                      <a:pt x="4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4"/>
                      <a:pt x="2" y="34"/>
                      <a:pt x="2" y="33"/>
                    </a:cubicBezTo>
                    <a:cubicBezTo>
                      <a:pt x="4" y="33"/>
                      <a:pt x="5" y="32"/>
                      <a:pt x="6" y="31"/>
                    </a:cubicBezTo>
                    <a:cubicBezTo>
                      <a:pt x="6" y="29"/>
                      <a:pt x="6" y="27"/>
                      <a:pt x="5" y="26"/>
                    </a:cubicBezTo>
                    <a:cubicBezTo>
                      <a:pt x="5" y="26"/>
                      <a:pt x="6" y="25"/>
                      <a:pt x="6" y="25"/>
                    </a:cubicBezTo>
                    <a:cubicBezTo>
                      <a:pt x="7" y="25"/>
                      <a:pt x="9" y="25"/>
                      <a:pt x="11" y="24"/>
                    </a:cubicBezTo>
                    <a:cubicBezTo>
                      <a:pt x="12" y="23"/>
                      <a:pt x="12" y="22"/>
                      <a:pt x="12" y="20"/>
                    </a:cubicBezTo>
                    <a:cubicBezTo>
                      <a:pt x="13" y="20"/>
                      <a:pt x="13" y="20"/>
                      <a:pt x="14" y="19"/>
                    </a:cubicBezTo>
                    <a:cubicBezTo>
                      <a:pt x="15" y="21"/>
                      <a:pt x="16" y="22"/>
                      <a:pt x="18" y="22"/>
                    </a:cubicBezTo>
                    <a:cubicBezTo>
                      <a:pt x="20" y="22"/>
                      <a:pt x="21" y="21"/>
                      <a:pt x="22" y="19"/>
                    </a:cubicBezTo>
                    <a:cubicBezTo>
                      <a:pt x="22" y="20"/>
                      <a:pt x="23" y="20"/>
                      <a:pt x="24" y="20"/>
                    </a:cubicBezTo>
                    <a:cubicBezTo>
                      <a:pt x="23" y="22"/>
                      <a:pt x="24" y="23"/>
                      <a:pt x="25" y="24"/>
                    </a:cubicBezTo>
                    <a:cubicBezTo>
                      <a:pt x="27" y="25"/>
                      <a:pt x="28" y="25"/>
                      <a:pt x="30" y="25"/>
                    </a:cubicBezTo>
                    <a:cubicBezTo>
                      <a:pt x="30" y="25"/>
                      <a:pt x="31" y="26"/>
                      <a:pt x="31" y="26"/>
                    </a:cubicBezTo>
                    <a:cubicBezTo>
                      <a:pt x="30" y="27"/>
                      <a:pt x="29" y="29"/>
                      <a:pt x="30" y="31"/>
                    </a:cubicBezTo>
                    <a:cubicBezTo>
                      <a:pt x="30" y="32"/>
                      <a:pt x="32" y="33"/>
                      <a:pt x="33" y="33"/>
                    </a:cubicBezTo>
                    <a:cubicBezTo>
                      <a:pt x="33" y="34"/>
                      <a:pt x="33" y="34"/>
                      <a:pt x="33" y="35"/>
                    </a:cubicBezTo>
                    <a:cubicBezTo>
                      <a:pt x="33" y="35"/>
                      <a:pt x="33" y="35"/>
                      <a:pt x="33" y="36"/>
                    </a:cubicBezTo>
                    <a:cubicBezTo>
                      <a:pt x="32" y="36"/>
                      <a:pt x="30" y="37"/>
                      <a:pt x="30" y="38"/>
                    </a:cubicBezTo>
                    <a:cubicBezTo>
                      <a:pt x="29" y="40"/>
                      <a:pt x="30" y="42"/>
                      <a:pt x="31" y="43"/>
                    </a:cubicBezTo>
                    <a:cubicBezTo>
                      <a:pt x="31" y="43"/>
                      <a:pt x="30" y="44"/>
                      <a:pt x="30" y="45"/>
                    </a:cubicBezTo>
                    <a:cubicBezTo>
                      <a:pt x="28" y="44"/>
                      <a:pt x="27" y="44"/>
                      <a:pt x="25" y="45"/>
                    </a:cubicBezTo>
                    <a:cubicBezTo>
                      <a:pt x="24" y="46"/>
                      <a:pt x="23" y="47"/>
                      <a:pt x="24" y="49"/>
                    </a:cubicBezTo>
                    <a:cubicBezTo>
                      <a:pt x="23" y="49"/>
                      <a:pt x="22" y="49"/>
                      <a:pt x="22" y="50"/>
                    </a:cubicBezTo>
                    <a:cubicBezTo>
                      <a:pt x="21" y="48"/>
                      <a:pt x="20" y="47"/>
                      <a:pt x="18" y="47"/>
                    </a:cubicBezTo>
                    <a:cubicBezTo>
                      <a:pt x="16" y="47"/>
                      <a:pt x="15" y="48"/>
                      <a:pt x="14" y="5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4" y="7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9"/>
                      <a:pt x="34" y="9"/>
                      <a:pt x="33" y="9"/>
                    </a:cubicBezTo>
                    <a:cubicBezTo>
                      <a:pt x="33" y="9"/>
                      <a:pt x="32" y="9"/>
                      <a:pt x="32" y="9"/>
                    </a:cubicBezTo>
                    <a:cubicBezTo>
                      <a:pt x="32" y="9"/>
                      <a:pt x="32" y="10"/>
                      <a:pt x="32" y="10"/>
                    </a:cubicBezTo>
                    <a:cubicBezTo>
                      <a:pt x="32" y="10"/>
                      <a:pt x="32" y="11"/>
                      <a:pt x="32" y="11"/>
                    </a:cubicBezTo>
                    <a:cubicBezTo>
                      <a:pt x="32" y="12"/>
                      <a:pt x="32" y="12"/>
                      <a:pt x="32" y="13"/>
                    </a:cubicBezTo>
                    <a:cubicBezTo>
                      <a:pt x="32" y="13"/>
                      <a:pt x="32" y="13"/>
                      <a:pt x="32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3" y="15"/>
                      <a:pt x="33" y="16"/>
                      <a:pt x="33" y="16"/>
                    </a:cubicBezTo>
                    <a:cubicBezTo>
                      <a:pt x="33" y="16"/>
                      <a:pt x="33" y="17"/>
                      <a:pt x="33" y="17"/>
                    </a:cubicBezTo>
                    <a:cubicBezTo>
                      <a:pt x="34" y="18"/>
                      <a:pt x="34" y="18"/>
                      <a:pt x="35" y="19"/>
                    </a:cubicBezTo>
                    <a:cubicBezTo>
                      <a:pt x="35" y="19"/>
                      <a:pt x="35" y="20"/>
                      <a:pt x="36" y="20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8" y="19"/>
                      <a:pt x="38" y="20"/>
                      <a:pt x="38" y="20"/>
                    </a:cubicBezTo>
                    <a:cubicBezTo>
                      <a:pt x="38" y="20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2"/>
                    </a:cubicBezTo>
                    <a:cubicBezTo>
                      <a:pt x="39" y="22"/>
                      <a:pt x="40" y="22"/>
                      <a:pt x="41" y="23"/>
                    </a:cubicBezTo>
                    <a:cubicBezTo>
                      <a:pt x="41" y="23"/>
                      <a:pt x="42" y="23"/>
                      <a:pt x="42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1"/>
                      <a:pt x="44" y="21"/>
                      <a:pt x="44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22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6" y="22"/>
                      <a:pt x="47" y="22"/>
                      <a:pt x="48" y="22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9" y="21"/>
                      <a:pt x="49" y="20"/>
                      <a:pt x="48" y="20"/>
                    </a:cubicBezTo>
                    <a:cubicBezTo>
                      <a:pt x="48" y="20"/>
                      <a:pt x="48" y="19"/>
                      <a:pt x="49" y="19"/>
                    </a:cubicBezTo>
                    <a:cubicBezTo>
                      <a:pt x="49" y="19"/>
                      <a:pt x="49" y="19"/>
                      <a:pt x="50" y="19"/>
                    </a:cubicBezTo>
                    <a:cubicBezTo>
                      <a:pt x="50" y="19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9"/>
                    </a:cubicBezTo>
                    <a:cubicBezTo>
                      <a:pt x="52" y="18"/>
                      <a:pt x="53" y="18"/>
                      <a:pt x="53" y="17"/>
                    </a:cubicBezTo>
                    <a:cubicBezTo>
                      <a:pt x="53" y="17"/>
                      <a:pt x="53" y="16"/>
                      <a:pt x="53" y="16"/>
                    </a:cubicBezTo>
                    <a:cubicBezTo>
                      <a:pt x="53" y="16"/>
                      <a:pt x="53" y="15"/>
                      <a:pt x="53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3" y="14"/>
                      <a:pt x="53" y="14"/>
                    </a:cubicBezTo>
                    <a:cubicBezTo>
                      <a:pt x="53" y="14"/>
                      <a:pt x="54" y="14"/>
                      <a:pt x="54" y="14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2"/>
                      <a:pt x="54" y="12"/>
                      <a:pt x="54" y="11"/>
                    </a:cubicBezTo>
                    <a:cubicBezTo>
                      <a:pt x="54" y="11"/>
                      <a:pt x="54" y="10"/>
                      <a:pt x="54" y="10"/>
                    </a:cubicBezTo>
                    <a:cubicBezTo>
                      <a:pt x="54" y="10"/>
                      <a:pt x="54" y="9"/>
                      <a:pt x="54" y="9"/>
                    </a:cubicBezTo>
                    <a:cubicBezTo>
                      <a:pt x="54" y="9"/>
                      <a:pt x="53" y="9"/>
                      <a:pt x="53" y="9"/>
                    </a:cubicBezTo>
                    <a:cubicBezTo>
                      <a:pt x="52" y="9"/>
                      <a:pt x="52" y="9"/>
                      <a:pt x="52" y="8"/>
                    </a:cubicBezTo>
                    <a:cubicBezTo>
                      <a:pt x="52" y="8"/>
                      <a:pt x="52" y="8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6"/>
                      <a:pt x="53" y="6"/>
                    </a:cubicBezTo>
                    <a:cubicBezTo>
                      <a:pt x="53" y="5"/>
                      <a:pt x="52" y="4"/>
                      <a:pt x="51" y="4"/>
                    </a:cubicBezTo>
                    <a:cubicBezTo>
                      <a:pt x="51" y="3"/>
                      <a:pt x="51" y="3"/>
                      <a:pt x="50" y="3"/>
                    </a:cubicBezTo>
                    <a:cubicBezTo>
                      <a:pt x="50" y="3"/>
                      <a:pt x="50" y="3"/>
                      <a:pt x="50" y="4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9" y="2"/>
                      <a:pt x="49" y="2"/>
                      <a:pt x="48" y="2"/>
                    </a:cubicBezTo>
                    <a:cubicBezTo>
                      <a:pt x="48" y="2"/>
                      <a:pt x="48" y="1"/>
                      <a:pt x="48" y="1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2"/>
                      <a:pt x="42" y="2"/>
                      <a:pt x="42" y="1"/>
                    </a:cubicBezTo>
                    <a:cubicBezTo>
                      <a:pt x="42" y="1"/>
                      <a:pt x="42" y="1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0" y="0"/>
                      <a:pt x="39" y="1"/>
                      <a:pt x="38" y="1"/>
                    </a:cubicBezTo>
                    <a:cubicBezTo>
                      <a:pt x="38" y="1"/>
                      <a:pt x="38" y="2"/>
                      <a:pt x="38" y="2"/>
                    </a:cubicBezTo>
                    <a:cubicBezTo>
                      <a:pt x="38" y="2"/>
                      <a:pt x="38" y="2"/>
                      <a:pt x="38" y="3"/>
                    </a:cubicBezTo>
                    <a:cubicBezTo>
                      <a:pt x="38" y="3"/>
                      <a:pt x="38" y="3"/>
                      <a:pt x="37" y="4"/>
                    </a:cubicBezTo>
                    <a:cubicBezTo>
                      <a:pt x="37" y="4"/>
                      <a:pt x="37" y="4"/>
                      <a:pt x="36" y="4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5" y="3"/>
                      <a:pt x="35" y="3"/>
                      <a:pt x="35" y="4"/>
                    </a:cubicBezTo>
                    <a:cubicBezTo>
                      <a:pt x="34" y="4"/>
                      <a:pt x="34" y="5"/>
                      <a:pt x="33" y="6"/>
                    </a:cubicBezTo>
                    <a:cubicBezTo>
                      <a:pt x="33" y="6"/>
                      <a:pt x="33" y="7"/>
                      <a:pt x="33" y="7"/>
                    </a:cubicBezTo>
                    <a:close/>
                    <a:moveTo>
                      <a:pt x="36" y="9"/>
                    </a:moveTo>
                    <a:cubicBezTo>
                      <a:pt x="36" y="8"/>
                      <a:pt x="36" y="7"/>
                      <a:pt x="35" y="6"/>
                    </a:cubicBezTo>
                    <a:cubicBezTo>
                      <a:pt x="35" y="6"/>
                      <a:pt x="36" y="6"/>
                      <a:pt x="36" y="6"/>
                    </a:cubicBezTo>
                    <a:cubicBezTo>
                      <a:pt x="37" y="6"/>
                      <a:pt x="38" y="6"/>
                      <a:pt x="39" y="5"/>
                    </a:cubicBezTo>
                    <a:cubicBezTo>
                      <a:pt x="40" y="5"/>
                      <a:pt x="40" y="4"/>
                      <a:pt x="40" y="3"/>
                    </a:cubicBezTo>
                    <a:cubicBezTo>
                      <a:pt x="40" y="3"/>
                      <a:pt x="40" y="3"/>
                      <a:pt x="41" y="2"/>
                    </a:cubicBezTo>
                    <a:cubicBezTo>
                      <a:pt x="41" y="3"/>
                      <a:pt x="42" y="4"/>
                      <a:pt x="43" y="4"/>
                    </a:cubicBezTo>
                    <a:cubicBezTo>
                      <a:pt x="44" y="4"/>
                      <a:pt x="45" y="3"/>
                      <a:pt x="46" y="2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4"/>
                      <a:pt x="47" y="5"/>
                      <a:pt x="47" y="5"/>
                    </a:cubicBezTo>
                    <a:cubicBezTo>
                      <a:pt x="48" y="6"/>
                      <a:pt x="49" y="6"/>
                      <a:pt x="50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0" y="7"/>
                      <a:pt x="50" y="8"/>
                      <a:pt x="50" y="9"/>
                    </a:cubicBezTo>
                    <a:cubicBezTo>
                      <a:pt x="50" y="10"/>
                      <a:pt x="51" y="11"/>
                      <a:pt x="52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1" y="12"/>
                      <a:pt x="50" y="13"/>
                      <a:pt x="50" y="14"/>
                    </a:cubicBezTo>
                    <a:cubicBezTo>
                      <a:pt x="50" y="15"/>
                      <a:pt x="50" y="16"/>
                      <a:pt x="51" y="17"/>
                    </a:cubicBezTo>
                    <a:cubicBezTo>
                      <a:pt x="51" y="17"/>
                      <a:pt x="51" y="17"/>
                      <a:pt x="50" y="17"/>
                    </a:cubicBezTo>
                    <a:cubicBezTo>
                      <a:pt x="49" y="17"/>
                      <a:pt x="48" y="17"/>
                      <a:pt x="47" y="17"/>
                    </a:cubicBezTo>
                    <a:cubicBezTo>
                      <a:pt x="47" y="18"/>
                      <a:pt x="46" y="19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19"/>
                      <a:pt x="44" y="19"/>
                      <a:pt x="43" y="19"/>
                    </a:cubicBezTo>
                    <a:cubicBezTo>
                      <a:pt x="42" y="19"/>
                      <a:pt x="41" y="19"/>
                      <a:pt x="41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9"/>
                      <a:pt x="40" y="18"/>
                      <a:pt x="39" y="17"/>
                    </a:cubicBezTo>
                    <a:cubicBezTo>
                      <a:pt x="38" y="17"/>
                      <a:pt x="37" y="17"/>
                      <a:pt x="36" y="17"/>
                    </a:cubicBezTo>
                    <a:cubicBezTo>
                      <a:pt x="36" y="17"/>
                      <a:pt x="35" y="17"/>
                      <a:pt x="35" y="17"/>
                    </a:cubicBezTo>
                    <a:cubicBezTo>
                      <a:pt x="36" y="16"/>
                      <a:pt x="36" y="15"/>
                      <a:pt x="36" y="14"/>
                    </a:cubicBezTo>
                    <a:cubicBezTo>
                      <a:pt x="36" y="13"/>
                      <a:pt x="35" y="12"/>
                      <a:pt x="34" y="12"/>
                    </a:cubicBezTo>
                    <a:cubicBezTo>
                      <a:pt x="34" y="12"/>
                      <a:pt x="34" y="12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1"/>
                      <a:pt x="36" y="10"/>
                      <a:pt x="36" y="9"/>
                    </a:cubicBezTo>
                    <a:close/>
                    <a:moveTo>
                      <a:pt x="55" y="30"/>
                    </a:moveTo>
                    <a:cubicBezTo>
                      <a:pt x="45" y="30"/>
                      <a:pt x="37" y="38"/>
                      <a:pt x="37" y="47"/>
                    </a:cubicBezTo>
                    <a:cubicBezTo>
                      <a:pt x="37" y="57"/>
                      <a:pt x="45" y="65"/>
                      <a:pt x="55" y="65"/>
                    </a:cubicBezTo>
                    <a:cubicBezTo>
                      <a:pt x="65" y="65"/>
                      <a:pt x="73" y="57"/>
                      <a:pt x="73" y="47"/>
                    </a:cubicBezTo>
                    <a:cubicBezTo>
                      <a:pt x="73" y="38"/>
                      <a:pt x="65" y="30"/>
                      <a:pt x="55" y="30"/>
                    </a:cubicBezTo>
                    <a:close/>
                    <a:moveTo>
                      <a:pt x="55" y="63"/>
                    </a:moveTo>
                    <a:cubicBezTo>
                      <a:pt x="46" y="63"/>
                      <a:pt x="39" y="56"/>
                      <a:pt x="39" y="47"/>
                    </a:cubicBezTo>
                    <a:cubicBezTo>
                      <a:pt x="39" y="39"/>
                      <a:pt x="46" y="32"/>
                      <a:pt x="55" y="32"/>
                    </a:cubicBezTo>
                    <a:cubicBezTo>
                      <a:pt x="64" y="32"/>
                      <a:pt x="71" y="39"/>
                      <a:pt x="71" y="47"/>
                    </a:cubicBezTo>
                    <a:cubicBezTo>
                      <a:pt x="71" y="56"/>
                      <a:pt x="64" y="63"/>
                      <a:pt x="55" y="63"/>
                    </a:cubicBezTo>
                    <a:close/>
                    <a:moveTo>
                      <a:pt x="43" y="17"/>
                    </a:moveTo>
                    <a:cubicBezTo>
                      <a:pt x="46" y="17"/>
                      <a:pt x="49" y="15"/>
                      <a:pt x="49" y="11"/>
                    </a:cubicBezTo>
                    <a:cubicBezTo>
                      <a:pt x="49" y="8"/>
                      <a:pt x="46" y="5"/>
                      <a:pt x="43" y="5"/>
                    </a:cubicBezTo>
                    <a:cubicBezTo>
                      <a:pt x="40" y="5"/>
                      <a:pt x="37" y="8"/>
                      <a:pt x="37" y="11"/>
                    </a:cubicBezTo>
                    <a:cubicBezTo>
                      <a:pt x="37" y="15"/>
                      <a:pt x="40" y="17"/>
                      <a:pt x="43" y="17"/>
                    </a:cubicBezTo>
                    <a:close/>
                    <a:moveTo>
                      <a:pt x="43" y="7"/>
                    </a:moveTo>
                    <a:cubicBezTo>
                      <a:pt x="45" y="7"/>
                      <a:pt x="47" y="9"/>
                      <a:pt x="47" y="11"/>
                    </a:cubicBezTo>
                    <a:cubicBezTo>
                      <a:pt x="47" y="14"/>
                      <a:pt x="45" y="15"/>
                      <a:pt x="43" y="15"/>
                    </a:cubicBezTo>
                    <a:cubicBezTo>
                      <a:pt x="41" y="15"/>
                      <a:pt x="39" y="14"/>
                      <a:pt x="39" y="11"/>
                    </a:cubicBezTo>
                    <a:cubicBezTo>
                      <a:pt x="39" y="9"/>
                      <a:pt x="41" y="7"/>
                      <a:pt x="43" y="7"/>
                    </a:cubicBezTo>
                    <a:close/>
                    <a:moveTo>
                      <a:pt x="66" y="40"/>
                    </a:moveTo>
                    <a:cubicBezTo>
                      <a:pt x="66" y="41"/>
                      <a:pt x="66" y="42"/>
                      <a:pt x="66" y="43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2" y="55"/>
                      <a:pt x="52" y="55"/>
                      <a:pt x="52" y="54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7"/>
                      <a:pt x="44" y="46"/>
                      <a:pt x="45" y="45"/>
                    </a:cubicBezTo>
                    <a:cubicBezTo>
                      <a:pt x="45" y="45"/>
                      <a:pt x="46" y="45"/>
                      <a:pt x="47" y="45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4" y="40"/>
                      <a:pt x="65" y="40"/>
                      <a:pt x="66" y="40"/>
                    </a:cubicBezTo>
                    <a:close/>
                    <a:moveTo>
                      <a:pt x="27" y="35"/>
                    </a:moveTo>
                    <a:cubicBezTo>
                      <a:pt x="27" y="29"/>
                      <a:pt x="23" y="25"/>
                      <a:pt x="18" y="25"/>
                    </a:cubicBezTo>
                    <a:cubicBezTo>
                      <a:pt x="12" y="25"/>
                      <a:pt x="8" y="29"/>
                      <a:pt x="8" y="35"/>
                    </a:cubicBezTo>
                    <a:cubicBezTo>
                      <a:pt x="8" y="40"/>
                      <a:pt x="12" y="44"/>
                      <a:pt x="18" y="44"/>
                    </a:cubicBezTo>
                    <a:cubicBezTo>
                      <a:pt x="23" y="44"/>
                      <a:pt x="27" y="40"/>
                      <a:pt x="27" y="35"/>
                    </a:cubicBezTo>
                    <a:close/>
                    <a:moveTo>
                      <a:pt x="18" y="42"/>
                    </a:moveTo>
                    <a:cubicBezTo>
                      <a:pt x="14" y="42"/>
                      <a:pt x="10" y="39"/>
                      <a:pt x="10" y="35"/>
                    </a:cubicBezTo>
                    <a:cubicBezTo>
                      <a:pt x="10" y="31"/>
                      <a:pt x="14" y="27"/>
                      <a:pt x="18" y="27"/>
                    </a:cubicBezTo>
                    <a:cubicBezTo>
                      <a:pt x="22" y="27"/>
                      <a:pt x="25" y="31"/>
                      <a:pt x="25" y="35"/>
                    </a:cubicBezTo>
                    <a:cubicBezTo>
                      <a:pt x="25" y="39"/>
                      <a:pt x="22" y="42"/>
                      <a:pt x="18" y="42"/>
                    </a:cubicBezTo>
                    <a:close/>
                    <a:moveTo>
                      <a:pt x="21" y="35"/>
                    </a:moveTo>
                    <a:cubicBezTo>
                      <a:pt x="21" y="37"/>
                      <a:pt x="20" y="38"/>
                      <a:pt x="18" y="38"/>
                    </a:cubicBezTo>
                    <a:cubicBezTo>
                      <a:pt x="16" y="38"/>
                      <a:pt x="14" y="37"/>
                      <a:pt x="14" y="35"/>
                    </a:cubicBezTo>
                    <a:cubicBezTo>
                      <a:pt x="14" y="33"/>
                      <a:pt x="16" y="31"/>
                      <a:pt x="18" y="31"/>
                    </a:cubicBezTo>
                    <a:cubicBezTo>
                      <a:pt x="20" y="31"/>
                      <a:pt x="21" y="33"/>
                      <a:pt x="21" y="35"/>
                    </a:cubicBezTo>
                    <a:close/>
                    <a:moveTo>
                      <a:pt x="56" y="13"/>
                    </a:moveTo>
                    <a:cubicBezTo>
                      <a:pt x="56" y="13"/>
                      <a:pt x="56" y="12"/>
                      <a:pt x="56" y="11"/>
                    </a:cubicBezTo>
                    <a:cubicBezTo>
                      <a:pt x="56" y="11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2" y="15"/>
                      <a:pt x="66" y="23"/>
                      <a:pt x="67" y="32"/>
                    </a:cubicBezTo>
                    <a:cubicBezTo>
                      <a:pt x="66" y="31"/>
                      <a:pt x="65" y="31"/>
                      <a:pt x="63" y="30"/>
                    </a:cubicBezTo>
                    <a:cubicBezTo>
                      <a:pt x="63" y="24"/>
                      <a:pt x="60" y="18"/>
                      <a:pt x="56" y="14"/>
                    </a:cubicBezTo>
                    <a:cubicBezTo>
                      <a:pt x="56" y="13"/>
                      <a:pt x="56" y="13"/>
                      <a:pt x="56" y="13"/>
                    </a:cubicBezTo>
                    <a:close/>
                    <a:moveTo>
                      <a:pt x="14" y="16"/>
                    </a:moveTo>
                    <a:cubicBezTo>
                      <a:pt x="13" y="16"/>
                      <a:pt x="12" y="16"/>
                      <a:pt x="11" y="17"/>
                    </a:cubicBezTo>
                    <a:cubicBezTo>
                      <a:pt x="16" y="9"/>
                      <a:pt x="24" y="4"/>
                      <a:pt x="34" y="3"/>
                    </a:cubicBezTo>
                    <a:cubicBezTo>
                      <a:pt x="33" y="4"/>
                      <a:pt x="32" y="4"/>
                      <a:pt x="32" y="5"/>
                    </a:cubicBezTo>
                    <a:cubicBezTo>
                      <a:pt x="32" y="6"/>
                      <a:pt x="32" y="6"/>
                      <a:pt x="31" y="6"/>
                    </a:cubicBezTo>
                    <a:cubicBezTo>
                      <a:pt x="25" y="7"/>
                      <a:pt x="19" y="11"/>
                      <a:pt x="16" y="16"/>
                    </a:cubicBezTo>
                    <a:cubicBezTo>
                      <a:pt x="15" y="16"/>
                      <a:pt x="15" y="16"/>
                      <a:pt x="15" y="16"/>
                    </a:cubicBezTo>
                    <a:lnTo>
                      <a:pt x="14" y="16"/>
                    </a:lnTo>
                    <a:close/>
                    <a:moveTo>
                      <a:pt x="40" y="59"/>
                    </a:moveTo>
                    <a:cubicBezTo>
                      <a:pt x="41" y="60"/>
                      <a:pt x="42" y="61"/>
                      <a:pt x="43" y="62"/>
                    </a:cubicBezTo>
                    <a:cubicBezTo>
                      <a:pt x="41" y="63"/>
                      <a:pt x="39" y="63"/>
                      <a:pt x="37" y="63"/>
                    </a:cubicBezTo>
                    <a:cubicBezTo>
                      <a:pt x="28" y="63"/>
                      <a:pt x="20" y="59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6" y="53"/>
                      <a:pt x="16" y="53"/>
                    </a:cubicBezTo>
                    <a:cubicBezTo>
                      <a:pt x="17" y="53"/>
                      <a:pt x="17" y="52"/>
                      <a:pt x="17" y="52"/>
                    </a:cubicBezTo>
                    <a:cubicBezTo>
                      <a:pt x="22" y="57"/>
                      <a:pt x="29" y="60"/>
                      <a:pt x="37" y="60"/>
                    </a:cubicBezTo>
                    <a:cubicBezTo>
                      <a:pt x="38" y="60"/>
                      <a:pt x="39" y="60"/>
                      <a:pt x="40" y="59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l"/>
                <a:endParaRPr/>
              </a:p>
            </p:txBody>
          </p:sp>
          <p:sp>
            <p:nvSpPr>
              <p:cNvPr id="31" name="Number1" descr="8bf36025-8024-477c-8cb8-a304a8921e52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2C35A29B-58FB-4FBB-A989-5945E22C96A6}"/>
                  </a:ext>
                </a:extLst>
              </p:cNvPr>
              <p:cNvSpPr/>
              <p:nvPr/>
            </p:nvSpPr>
            <p:spPr>
              <a:xfrm>
                <a:off x="5726517" y="1878413"/>
                <a:ext cx="590560" cy="590560"/>
              </a:xfrm>
              <a:custGeom>
                <a:avLst/>
                <a:gdLst>
                  <a:gd name="connsiteX0" fmla="*/ 274320 w 548640"/>
                  <a:gd name="connsiteY0" fmla="*/ 0 h 548640"/>
                  <a:gd name="connsiteX1" fmla="*/ 548640 w 548640"/>
                  <a:gd name="connsiteY1" fmla="*/ 274320 h 548640"/>
                  <a:gd name="connsiteX2" fmla="*/ 274320 w 548640"/>
                  <a:gd name="connsiteY2" fmla="*/ 548640 h 548640"/>
                  <a:gd name="connsiteX3" fmla="*/ 0 w 548640"/>
                  <a:gd name="connsiteY3" fmla="*/ 274320 h 548640"/>
                  <a:gd name="connsiteX4" fmla="*/ 274320 w 548640"/>
                  <a:gd name="connsiteY4" fmla="*/ 0 h 54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640" h="548640">
                    <a:moveTo>
                      <a:pt x="274320" y="0"/>
                    </a:moveTo>
                    <a:cubicBezTo>
                      <a:pt x="425823" y="0"/>
                      <a:pt x="548640" y="122817"/>
                      <a:pt x="548640" y="274320"/>
                    </a:cubicBezTo>
                    <a:cubicBezTo>
                      <a:pt x="548640" y="425823"/>
                      <a:pt x="425823" y="548640"/>
                      <a:pt x="274320" y="548640"/>
                    </a:cubicBezTo>
                    <a:cubicBezTo>
                      <a:pt x="122817" y="548640"/>
                      <a:pt x="0" y="425823"/>
                      <a:pt x="0" y="274320"/>
                    </a:cubicBezTo>
                    <a:cubicBezTo>
                      <a:pt x="0" y="122817"/>
                      <a:pt x="122817" y="0"/>
                      <a:pt x="27432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</a:gradFill>
              <a:ln w="38100">
                <a:solidFill>
                  <a:srgbClr val="FFFFFF"/>
                </a:solidFill>
              </a:ln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sz="1600" b="1" i="0" u="none">
                    <a:solidFill>
                      <a:srgbClr val="FFFFFF"/>
                    </a:solidFill>
                    <a:latin typeface="Arial"/>
                  </a:rPr>
                  <a:t>01</a:t>
                </a:r>
              </a:p>
            </p:txBody>
          </p:sp>
          <p:sp>
            <p:nvSpPr>
              <p:cNvPr id="22" name="Text1" descr="e3462101-5b95-43e9-bcd7-a08fbdcd0d4b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694289BF-EC8B-4AA6-889F-DD3D5BC62A5C}"/>
                  </a:ext>
                </a:extLst>
              </p:cNvPr>
              <p:cNvSpPr/>
              <p:nvPr/>
            </p:nvSpPr>
            <p:spPr bwMode="auto">
              <a:xfrm>
                <a:off x="808649" y="2234405"/>
                <a:ext cx="2849553" cy="1002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 xmlns:a16="http://schemas.microsoft.com/office/drawing/2014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2000" b="1" i="0" u="none" dirty="0" smtClean="0">
                    <a:solidFill>
                      <a:srgbClr val="2F2F2F"/>
                    </a:solidFill>
                    <a:ea typeface="微软雅黑"/>
                  </a:rPr>
                  <a:t>男生完成</a:t>
                </a:r>
                <a:r>
                  <a:rPr lang="en-US" altLang="zh-CN" sz="2000" b="1" i="0" u="none" dirty="0" smtClean="0">
                    <a:solidFill>
                      <a:srgbClr val="2F2F2F"/>
                    </a:solidFill>
                    <a:ea typeface="微软雅黑"/>
                  </a:rPr>
                  <a:t>12</a:t>
                </a:r>
                <a:r>
                  <a:rPr lang="zh-CN" altLang="en-US" sz="2000" b="1" i="0" u="none" dirty="0" smtClean="0">
                    <a:solidFill>
                      <a:srgbClr val="2F2F2F"/>
                    </a:solidFill>
                    <a:ea typeface="微软雅黑"/>
                  </a:rPr>
                  <a:t>次打卡</a:t>
                </a:r>
                <a:endParaRPr lang="en-US" altLang="zh-CN" sz="2000" b="1" i="0" u="none" dirty="0" smtClean="0">
                  <a:solidFill>
                    <a:srgbClr val="2F2F2F"/>
                  </a:solidFill>
                  <a:ea typeface="微软雅黑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rgbClr val="2F2F2F"/>
                    </a:solidFill>
                    <a:ea typeface="微软雅黑"/>
                  </a:rPr>
                  <a:t>女生完成</a:t>
                </a:r>
                <a:r>
                  <a:rPr lang="en-US" altLang="zh-CN" sz="2000" b="1" dirty="0" smtClean="0">
                    <a:solidFill>
                      <a:srgbClr val="2F2F2F"/>
                    </a:solidFill>
                    <a:ea typeface="微软雅黑"/>
                  </a:rPr>
                  <a:t>8</a:t>
                </a:r>
                <a:r>
                  <a:rPr lang="zh-CN" altLang="en-US" sz="2000" b="1" dirty="0" smtClean="0">
                    <a:solidFill>
                      <a:srgbClr val="2F2F2F"/>
                    </a:solidFill>
                    <a:ea typeface="微软雅黑"/>
                  </a:rPr>
                  <a:t>次打卡</a:t>
                </a:r>
                <a:endParaRPr lang="en-US" altLang="zh-CN" sz="2000" b="1" dirty="0" smtClean="0">
                  <a:solidFill>
                    <a:srgbClr val="2F2F2F"/>
                  </a:solidFill>
                  <a:ea typeface="微软雅黑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2000" b="1" i="0" u="none" dirty="0" smtClean="0">
                    <a:solidFill>
                      <a:srgbClr val="2F2F2F"/>
                    </a:solidFill>
                    <a:ea typeface="微软雅黑"/>
                  </a:rPr>
                  <a:t>逆时针跑动，勿横穿操场</a:t>
                </a:r>
                <a:endParaRPr lang="en-US" sz="2000" b="1" i="0" u="none" dirty="0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1" name="Bullet1" descr="ffca0890-c5c3-4405-b1ee-b692281d3732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E1130FD3-987A-4BB1-880E-861581ACDB6E}"/>
                  </a:ext>
                </a:extLst>
              </p:cNvPr>
              <p:cNvSpPr txBox="1"/>
              <p:nvPr/>
            </p:nvSpPr>
            <p:spPr bwMode="auto">
              <a:xfrm>
                <a:off x="1066379" y="1765016"/>
                <a:ext cx="2334093" cy="45513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800" b="1" i="0" u="none" dirty="0" smtClean="0">
                    <a:solidFill>
                      <a:srgbClr val="FFFFFF"/>
                    </a:solidFill>
                    <a:ea typeface="微软雅黑"/>
                  </a:rPr>
                  <a:t>一号田径场</a:t>
                </a:r>
                <a:endParaRPr lang="en-US" sz="1800" b="1" i="0" u="none" dirty="0">
                  <a:solidFill>
                    <a:srgbClr val="FFFFFF"/>
                  </a:solidFill>
                  <a:ea typeface="微软雅黑"/>
                </a:endParaRPr>
              </a:p>
            </p:txBody>
          </p:sp>
        </p:grpSp>
        <p:grpSp>
          <p:nvGrpSpPr>
            <p:cNvPr id="12" name="组合 7" descr="d1bbfab7-f5e7-450d-8af9-cbf111356f48">
              <a:extLst>
                <a:ext uri="{FF2B5EF4-FFF2-40B4-BE49-F238E27FC236}">
                  <a16:creationId xmlns="" xmlns:a14="http://schemas.microsoft.com/office/drawing/2010/main" xmlns:a16="http://schemas.microsoft.com/office/drawing/2014/main" id="{F5D6CE3C-3FDF-7D99-6338-8D512CC6A578}"/>
                </a:ext>
              </a:extLst>
            </p:cNvPr>
            <p:cNvGrpSpPr/>
            <p:nvPr/>
          </p:nvGrpSpPr>
          <p:grpSpPr>
            <a:xfrm>
              <a:off x="837519" y="4098641"/>
              <a:ext cx="5522363" cy="1758182"/>
              <a:chOff x="837519" y="4098641"/>
              <a:chExt cx="5522363" cy="1758182"/>
            </a:xfrm>
          </p:grpSpPr>
          <p:sp>
            <p:nvSpPr>
              <p:cNvPr id="32" name="Number2" descr="827894a9-a8d8-4943-a7d3-e3af7f2537e2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A773DE22-3D56-4837-A04A-A1195DBDB695}"/>
                  </a:ext>
                </a:extLst>
              </p:cNvPr>
              <p:cNvSpPr/>
              <p:nvPr/>
            </p:nvSpPr>
            <p:spPr>
              <a:xfrm>
                <a:off x="5769322" y="5266263"/>
                <a:ext cx="590560" cy="590560"/>
              </a:xfrm>
              <a:custGeom>
                <a:avLst/>
                <a:gdLst>
                  <a:gd name="connsiteX0" fmla="*/ 274320 w 548640"/>
                  <a:gd name="connsiteY0" fmla="*/ 0 h 548640"/>
                  <a:gd name="connsiteX1" fmla="*/ 548640 w 548640"/>
                  <a:gd name="connsiteY1" fmla="*/ 274320 h 548640"/>
                  <a:gd name="connsiteX2" fmla="*/ 274320 w 548640"/>
                  <a:gd name="connsiteY2" fmla="*/ 548640 h 548640"/>
                  <a:gd name="connsiteX3" fmla="*/ 0 w 548640"/>
                  <a:gd name="connsiteY3" fmla="*/ 274320 h 548640"/>
                  <a:gd name="connsiteX4" fmla="*/ 274320 w 548640"/>
                  <a:gd name="connsiteY4" fmla="*/ 0 h 54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640" h="548640">
                    <a:moveTo>
                      <a:pt x="274320" y="0"/>
                    </a:moveTo>
                    <a:cubicBezTo>
                      <a:pt x="425823" y="0"/>
                      <a:pt x="548640" y="122817"/>
                      <a:pt x="548640" y="274320"/>
                    </a:cubicBezTo>
                    <a:cubicBezTo>
                      <a:pt x="548640" y="425823"/>
                      <a:pt x="425823" y="548640"/>
                      <a:pt x="274320" y="548640"/>
                    </a:cubicBezTo>
                    <a:cubicBezTo>
                      <a:pt x="122817" y="548640"/>
                      <a:pt x="0" y="425823"/>
                      <a:pt x="0" y="274320"/>
                    </a:cubicBezTo>
                    <a:cubicBezTo>
                      <a:pt x="0" y="122817"/>
                      <a:pt x="122817" y="0"/>
                      <a:pt x="2743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rgbClr val="FFFFFF"/>
                </a:solidFill>
              </a:ln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sz="1600" b="1" i="0" u="none" dirty="0" smtClean="0">
                    <a:solidFill>
                      <a:srgbClr val="FFFFFF"/>
                    </a:solidFill>
                    <a:latin typeface="Arial"/>
                  </a:rPr>
                  <a:t>02</a:t>
                </a:r>
                <a:endParaRPr lang="en-US" sz="1600" b="1" i="0" u="none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4" name="Text2" descr="6821cb5a-4dfe-424d-9e15-5c5816ff03b4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3A7A180B-366E-4170-95CB-F1BBFE56181F}"/>
                  </a:ext>
                </a:extLst>
              </p:cNvPr>
              <p:cNvSpPr/>
              <p:nvPr/>
            </p:nvSpPr>
            <p:spPr bwMode="auto">
              <a:xfrm>
                <a:off x="837519" y="4596605"/>
                <a:ext cx="2849553" cy="1002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 xmlns:a16="http://schemas.microsoft.com/office/drawing/2014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rgbClr val="2F2F2F"/>
                    </a:solidFill>
                  </a:rPr>
                  <a:t>男生完成</a:t>
                </a:r>
                <a:r>
                  <a:rPr lang="en-US" altLang="zh-CN" sz="2000" b="1" dirty="0" smtClean="0">
                    <a:solidFill>
                      <a:srgbClr val="2F2F2F"/>
                    </a:solidFill>
                  </a:rPr>
                  <a:t>12</a:t>
                </a:r>
                <a:r>
                  <a:rPr lang="zh-CN" altLang="en-US" sz="2000" b="1" dirty="0" smtClean="0">
                    <a:solidFill>
                      <a:srgbClr val="2F2F2F"/>
                    </a:solidFill>
                  </a:rPr>
                  <a:t>次打卡</a:t>
                </a:r>
                <a:endParaRPr lang="en-US" altLang="zh-CN" sz="2000" b="1" dirty="0" smtClean="0">
                  <a:solidFill>
                    <a:srgbClr val="2F2F2F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rgbClr val="2F2F2F"/>
                    </a:solidFill>
                  </a:rPr>
                  <a:t>女生完成</a:t>
                </a:r>
                <a:r>
                  <a:rPr lang="en-US" altLang="zh-CN" sz="2000" b="1" dirty="0" smtClean="0">
                    <a:solidFill>
                      <a:srgbClr val="2F2F2F"/>
                    </a:solidFill>
                  </a:rPr>
                  <a:t>8</a:t>
                </a:r>
                <a:r>
                  <a:rPr lang="zh-CN" altLang="en-US" sz="2000" b="1" dirty="0" smtClean="0">
                    <a:solidFill>
                      <a:srgbClr val="2F2F2F"/>
                    </a:solidFill>
                  </a:rPr>
                  <a:t>次打卡</a:t>
                </a:r>
                <a:endParaRPr lang="en-US" altLang="zh-CN" sz="2000" b="1" dirty="0" smtClean="0">
                  <a:solidFill>
                    <a:srgbClr val="2F2F2F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rgbClr val="2F2F2F"/>
                    </a:solidFill>
                  </a:rPr>
                  <a:t>逆时针跑动，勿横穿操场</a:t>
                </a:r>
                <a:endParaRPr lang="en-US" sz="2000" b="1" dirty="0">
                  <a:solidFill>
                    <a:srgbClr val="2F2F2F"/>
                  </a:solidFill>
                </a:endParaRPr>
              </a:p>
            </p:txBody>
          </p:sp>
          <p:sp>
            <p:nvSpPr>
              <p:cNvPr id="13" name="Bullet2" descr="6d56fb25-3ecf-40fe-b381-96be90ef80cf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8E1DBD44-2143-4187-8696-FCE43DCD89CE}"/>
                  </a:ext>
                </a:extLst>
              </p:cNvPr>
              <p:cNvSpPr txBox="1"/>
              <p:nvPr/>
            </p:nvSpPr>
            <p:spPr bwMode="auto">
              <a:xfrm>
                <a:off x="1104774" y="4098641"/>
                <a:ext cx="2334093" cy="455134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wrap="square" lIns="91440" tIns="45720" rIns="91440" bIns="45720" anchor="ctr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800" b="1" i="0" u="none" dirty="0" smtClean="0">
                    <a:solidFill>
                      <a:srgbClr val="FFFFFF"/>
                    </a:solidFill>
                    <a:ea typeface="微软雅黑"/>
                  </a:rPr>
                  <a:t>二号田径场</a:t>
                </a:r>
                <a:endParaRPr lang="en-US" sz="1800" b="1" i="0" u="none" dirty="0">
                  <a:solidFill>
                    <a:srgbClr val="FFFFFF"/>
                  </a:solidFill>
                  <a:ea typeface="微软雅黑"/>
                </a:endParaRPr>
              </a:p>
            </p:txBody>
          </p:sp>
        </p:grpSp>
        <p:grpSp>
          <p:nvGrpSpPr>
            <p:cNvPr id="16" name="组合 15" descr="31b4c196-887c-4bdc-ad0f-0e7a8d8b39d5">
              <a:extLst>
                <a:ext uri="{FF2B5EF4-FFF2-40B4-BE49-F238E27FC236}">
                  <a16:creationId xmlns="" xmlns:a14="http://schemas.microsoft.com/office/drawing/2010/main" xmlns:a16="http://schemas.microsoft.com/office/drawing/2014/main" id="{D86B1489-8906-9B08-FDDB-F52ECC82D4A2}"/>
                </a:ext>
              </a:extLst>
            </p:cNvPr>
            <p:cNvGrpSpPr/>
            <p:nvPr/>
          </p:nvGrpSpPr>
          <p:grpSpPr>
            <a:xfrm>
              <a:off x="7507692" y="2438401"/>
              <a:ext cx="3856531" cy="2514600"/>
              <a:chOff x="7507692" y="2438401"/>
              <a:chExt cx="3856531" cy="2514600"/>
            </a:xfrm>
          </p:grpSpPr>
          <p:sp>
            <p:nvSpPr>
              <p:cNvPr id="34" name="Number3" descr="0c5f4f7f-cb72-4bf5-8452-d8f3bef66fdc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7ABB3697-F15D-4651-A427-CD833E3C2C45}"/>
                  </a:ext>
                </a:extLst>
              </p:cNvPr>
              <p:cNvSpPr/>
              <p:nvPr/>
            </p:nvSpPr>
            <p:spPr>
              <a:xfrm>
                <a:off x="7507692" y="3505168"/>
                <a:ext cx="590560" cy="590560"/>
              </a:xfrm>
              <a:custGeom>
                <a:avLst/>
                <a:gdLst>
                  <a:gd name="connsiteX0" fmla="*/ 274320 w 548640"/>
                  <a:gd name="connsiteY0" fmla="*/ 0 h 548640"/>
                  <a:gd name="connsiteX1" fmla="*/ 548640 w 548640"/>
                  <a:gd name="connsiteY1" fmla="*/ 274320 h 548640"/>
                  <a:gd name="connsiteX2" fmla="*/ 274320 w 548640"/>
                  <a:gd name="connsiteY2" fmla="*/ 548640 h 548640"/>
                  <a:gd name="connsiteX3" fmla="*/ 0 w 548640"/>
                  <a:gd name="connsiteY3" fmla="*/ 274320 h 548640"/>
                  <a:gd name="connsiteX4" fmla="*/ 274320 w 548640"/>
                  <a:gd name="connsiteY4" fmla="*/ 0 h 54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640" h="548640">
                    <a:moveTo>
                      <a:pt x="274320" y="0"/>
                    </a:moveTo>
                    <a:cubicBezTo>
                      <a:pt x="425823" y="0"/>
                      <a:pt x="548640" y="122817"/>
                      <a:pt x="548640" y="274320"/>
                    </a:cubicBezTo>
                    <a:cubicBezTo>
                      <a:pt x="548640" y="425823"/>
                      <a:pt x="425823" y="548640"/>
                      <a:pt x="274320" y="548640"/>
                    </a:cubicBezTo>
                    <a:cubicBezTo>
                      <a:pt x="122817" y="548640"/>
                      <a:pt x="0" y="425823"/>
                      <a:pt x="0" y="274320"/>
                    </a:cubicBezTo>
                    <a:cubicBezTo>
                      <a:pt x="0" y="122817"/>
                      <a:pt x="122817" y="0"/>
                      <a:pt x="2743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rgbClr val="FFFFFF"/>
                </a:solidFill>
              </a:ln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sz="1600" b="1" i="0" u="none" dirty="0" smtClean="0">
                    <a:solidFill>
                      <a:srgbClr val="FFFFFF"/>
                    </a:solidFill>
                    <a:latin typeface="Arial"/>
                  </a:rPr>
                  <a:t>03</a:t>
                </a:r>
                <a:endParaRPr lang="en-US" sz="1600" b="1" i="0" u="none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0" name="Text3" descr="bf2866d5-f3e2-49c7-99a7-d97b766bf6eb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648C2A57-231E-4539-A8EA-96E8BB06D3E4}"/>
                  </a:ext>
                </a:extLst>
              </p:cNvPr>
              <p:cNvSpPr/>
              <p:nvPr/>
            </p:nvSpPr>
            <p:spPr bwMode="auto">
              <a:xfrm>
                <a:off x="8420101" y="3150257"/>
                <a:ext cx="2944122" cy="1802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 xmlns:a16="http://schemas.microsoft.com/office/drawing/2014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xmlns:a16="http://schemas.microsoft.com/office/drawing/2014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rgbClr val="FF0000"/>
                    </a:solidFill>
                    <a:ea typeface="微软雅黑"/>
                  </a:rPr>
                  <a:t>不包含一号田径场，跑步页面会显示所有的打卡点位，可以自由选择打卡点，只要在规定公里数内，打满规定打卡数即可成绩有效</a:t>
                </a:r>
                <a:endParaRPr lang="en-US" altLang="en-US" b="1" dirty="0">
                  <a:solidFill>
                    <a:srgbClr val="FF0000"/>
                  </a:solidFill>
                  <a:ea typeface="微软雅黑"/>
                </a:endParaRPr>
              </a:p>
            </p:txBody>
          </p:sp>
          <p:sp>
            <p:nvSpPr>
              <p:cNvPr id="9" name="Bullet3" descr="ac1a5294-8111-40d4-84be-93b5da636af2">
                <a:extLst>
                  <a:ext uri="{FF2B5EF4-FFF2-40B4-BE49-F238E27FC236}">
                    <a16:creationId xmlns="" xmlns:a14="http://schemas.microsoft.com/office/drawing/2010/main" xmlns:a16="http://schemas.microsoft.com/office/drawing/2014/main" id="{7CE8198D-E3D8-4B6B-887B-1F018F712741}"/>
                  </a:ext>
                </a:extLst>
              </p:cNvPr>
              <p:cNvSpPr txBox="1"/>
              <p:nvPr/>
            </p:nvSpPr>
            <p:spPr bwMode="auto">
              <a:xfrm>
                <a:off x="8486776" y="2438401"/>
                <a:ext cx="2847974" cy="714374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2800" b="1" i="0" u="none" dirty="0" smtClean="0">
                    <a:solidFill>
                      <a:srgbClr val="FF0000"/>
                    </a:solidFill>
                    <a:ea typeface="微软雅黑"/>
                  </a:rPr>
                  <a:t>自由跑区</a:t>
                </a:r>
                <a:endParaRPr lang="en-US" altLang="zh-CN" sz="2800" b="1" i="0" u="none" dirty="0" smtClean="0">
                  <a:solidFill>
                    <a:srgbClr val="FF0000"/>
                  </a:solidFill>
                  <a:ea typeface="微软雅黑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sz="2400" b="1" dirty="0" smtClean="0">
                    <a:solidFill>
                      <a:srgbClr val="FF0000"/>
                    </a:solidFill>
                    <a:ea typeface="微软雅黑"/>
                  </a:rPr>
                  <a:t>（原马拉松跑区）</a:t>
                </a:r>
                <a:endParaRPr lang="en-US" sz="2400" b="1" i="0" u="none" dirty="0">
                  <a:solidFill>
                    <a:srgbClr val="FF0000"/>
                  </a:solidFill>
                  <a:ea typeface="微软雅黑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1719128" y="5758934"/>
            <a:ext cx="8802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选错跑区则系统认定成绩无效、合理安排每周锻炼时间</a:t>
            </a:r>
            <a:endParaRPr lang="zh-CN" altLang="en-US" sz="28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565150" y="252412"/>
            <a:ext cx="10858500" cy="900112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b="1" i="0" u="none" dirty="0" smtClean="0">
                <a:solidFill>
                  <a:srgbClr val="2F2F2F"/>
                </a:solidFill>
                <a:ea typeface="微软雅黑"/>
              </a:rPr>
              <a:t>5.</a:t>
            </a:r>
            <a:r>
              <a:rPr lang="zh-CN" altLang="en-US" sz="3600" b="1" i="0" u="none" dirty="0" smtClean="0">
                <a:solidFill>
                  <a:srgbClr val="2F2F2F"/>
                </a:solidFill>
                <a:ea typeface="微软雅黑"/>
              </a:rPr>
              <a:t>一号田径场跑步注意事项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sp>
        <p:nvSpPr>
          <p:cNvPr id="56" name="标题 1" descr="43a56c68-1f0a-4b24-963b-43109b5ecd55"/>
          <p:cNvSpPr txBox="1">
            <a:spLocks/>
          </p:cNvSpPr>
          <p:nvPr/>
        </p:nvSpPr>
        <p:spPr>
          <a:xfrm>
            <a:off x="174625" y="1143000"/>
            <a:ext cx="5768975" cy="43624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/>
          </a:bodyPr>
          <a:lstStyle/>
          <a:p>
            <a:pPr lvl="0">
              <a:lnSpc>
                <a:spcPct val="170000"/>
              </a:lnSpc>
              <a:spcBef>
                <a:spcPct val="0"/>
              </a:spcBef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       八条跑道，内两道为快速道，适宜配速较快的同学使用；中间五道为中、慢速道；最外道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为健步走使用。为避免跑道拥堵造成打卡不流程，建议合理使用不同的道次，或避开密集人群，选择二号田径场、自由跑区。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1027" name="Picture 3" descr="C:\Users\Administrator\Desktop\微信图片编辑_20250906134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3575" y="1543050"/>
            <a:ext cx="6343650" cy="405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565150" y="328612"/>
            <a:ext cx="10858500" cy="900112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b="1" i="0" u="none" dirty="0" smtClean="0">
                <a:solidFill>
                  <a:srgbClr val="2F2F2F"/>
                </a:solidFill>
                <a:ea typeface="微软雅黑"/>
              </a:rPr>
              <a:t>6.</a:t>
            </a:r>
            <a:r>
              <a:rPr lang="zh-CN" altLang="en-US" sz="3600" b="1" i="0" u="none" dirty="0" smtClean="0">
                <a:solidFill>
                  <a:srgbClr val="2F2F2F"/>
                </a:solidFill>
                <a:ea typeface="微软雅黑"/>
              </a:rPr>
              <a:t>打卡不成功申诉渠道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sp>
        <p:nvSpPr>
          <p:cNvPr id="56" name="标题 1" descr="43a56c68-1f0a-4b24-963b-43109b5ecd55"/>
          <p:cNvSpPr txBox="1">
            <a:spLocks/>
          </p:cNvSpPr>
          <p:nvPr/>
        </p:nvSpPr>
        <p:spPr>
          <a:xfrm>
            <a:off x="38100" y="1524000"/>
            <a:ext cx="5962650" cy="37719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25000" lnSpcReduction="20000"/>
          </a:bodyPr>
          <a:lstStyle/>
          <a:p>
            <a:pPr lvl="0">
              <a:lnSpc>
                <a:spcPct val="170000"/>
              </a:lnSpc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微软雅黑"/>
                <a:cs typeface="+mj-cs"/>
              </a:rPr>
              <a:t>                       </a:t>
            </a:r>
            <a:r>
              <a:rPr lang="en-US" altLang="zh-CN" sz="9600" b="1" dirty="0" smtClean="0">
                <a:solidFill>
                  <a:srgbClr val="002060"/>
                </a:solidFill>
                <a:latin typeface="+mj-lt"/>
                <a:ea typeface="微软雅黑"/>
                <a:cs typeface="+mj-cs"/>
              </a:rPr>
              <a:t>1.</a:t>
            </a:r>
            <a:r>
              <a:rPr lang="zh-CN" altLang="en-US" sz="9600" b="1" dirty="0" smtClean="0">
                <a:solidFill>
                  <a:srgbClr val="002060"/>
                </a:solidFill>
                <a:latin typeface="+mj-lt"/>
                <a:ea typeface="微软雅黑"/>
                <a:cs typeface="+mj-cs"/>
              </a:rPr>
              <a:t>在小程序中“帮助与反馈”中的“在线申诉”填写相关申诉内容，提交。</a:t>
            </a:r>
            <a:endParaRPr kumimoji="0" lang="en-US" altLang="zh-CN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  <a:p>
            <a:pPr lvl="0">
              <a:lnSpc>
                <a:spcPct val="170000"/>
              </a:lnSpc>
              <a:spcBef>
                <a:spcPct val="0"/>
              </a:spcBef>
            </a:pPr>
            <a:r>
              <a:rPr lang="en-US" sz="9600" b="1" dirty="0" smtClean="0">
                <a:solidFill>
                  <a:srgbClr val="002060"/>
                </a:solidFill>
                <a:latin typeface="+mj-lt"/>
                <a:ea typeface="微软雅黑"/>
                <a:cs typeface="+mj-cs"/>
              </a:rPr>
              <a:t>       2.</a:t>
            </a:r>
            <a:r>
              <a:rPr lang="zh-CN" altLang="en-US" sz="9600" b="1" dirty="0" smtClean="0">
                <a:solidFill>
                  <a:srgbClr val="002060"/>
                </a:solidFill>
                <a:latin typeface="+mj-lt"/>
                <a:ea typeface="微软雅黑"/>
                <a:cs typeface="+mj-cs"/>
              </a:rPr>
              <a:t>向任课体育老师进行线上或课上申诉，并由任课体育老师核查无误后恢复成绩。</a:t>
            </a:r>
            <a:endParaRPr lang="en-US" altLang="zh-CN" sz="9600" b="1" dirty="0" smtClean="0">
              <a:solidFill>
                <a:srgbClr val="002060"/>
              </a:solidFill>
              <a:latin typeface="+mj-lt"/>
              <a:ea typeface="微软雅黑"/>
              <a:cs typeface="+mj-cs"/>
            </a:endParaRPr>
          </a:p>
          <a:p>
            <a:pPr lvl="0">
              <a:lnSpc>
                <a:spcPct val="170000"/>
              </a:lnSpc>
              <a:spcBef>
                <a:spcPct val="0"/>
              </a:spcBef>
            </a:pP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       3.</a:t>
            </a:r>
            <a:r>
              <a:rPr kumimoji="0" lang="zh-CN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图书馆事务中心旁智慧巡课教室（</a:t>
            </a:r>
            <a:r>
              <a:rPr kumimoji="0" lang="en-US" altLang="zh-CN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101</a:t>
            </a:r>
            <a:r>
              <a:rPr kumimoji="0" lang="zh-CN" alt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）处理，核查</a:t>
            </a:r>
            <a:r>
              <a:rPr lang="zh-CN" altLang="en-US" sz="9600" b="1" dirty="0" smtClean="0">
                <a:solidFill>
                  <a:srgbClr val="002060"/>
                </a:solidFill>
              </a:rPr>
              <a:t>无误后予以恢复。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4" name="Picture 2" descr="C:\Users\Administrator\Desktop\微信图片编辑_20250906134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6950" y="1523998"/>
            <a:ext cx="5962650" cy="4133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 1" descr="43a56c68-1f0a-4b24-963b-43109b5ecd55"/>
          <p:cNvSpPr>
            <a:spLocks noGrp="1"/>
          </p:cNvSpPr>
          <p:nvPr>
            <p:ph type="title"/>
          </p:nvPr>
        </p:nvSpPr>
        <p:spPr>
          <a:xfrm>
            <a:off x="565150" y="328612"/>
            <a:ext cx="10858500" cy="900112"/>
          </a:xfrm>
        </p:spPr>
        <p:txBody>
          <a:bodyPr anchorCtr="0">
            <a:norm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3600" b="1" i="0" u="none" dirty="0" smtClean="0">
                <a:solidFill>
                  <a:srgbClr val="2F2F2F"/>
                </a:solidFill>
                <a:ea typeface="微软雅黑"/>
              </a:rPr>
              <a:t>7.</a:t>
            </a:r>
            <a:r>
              <a:rPr lang="zh-CN" altLang="en-US" sz="3600" b="1" i="0" u="none" dirty="0" smtClean="0">
                <a:solidFill>
                  <a:srgbClr val="2F2F2F"/>
                </a:solidFill>
                <a:ea typeface="微软雅黑"/>
              </a:rPr>
              <a:t>几种典型的不规范跑步行为</a:t>
            </a:r>
            <a:endParaRPr lang="en-US" sz="3600" b="1" i="0" u="none" dirty="0">
              <a:solidFill>
                <a:srgbClr val="2F2F2F"/>
              </a:solidFill>
              <a:ea typeface="微软雅黑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" y="1190624"/>
            <a:ext cx="3124200" cy="442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971800" y="1438275"/>
            <a:ext cx="3657600" cy="21145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 descr="43a56c68-1f0a-4b24-963b-43109b5ecd55"/>
          <p:cNvSpPr txBox="1">
            <a:spLocks/>
          </p:cNvSpPr>
          <p:nvPr/>
        </p:nvSpPr>
        <p:spPr>
          <a:xfrm>
            <a:off x="650874" y="5905500"/>
            <a:ext cx="11083926" cy="6095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利用手机熄屏、开关定位等方式增加里程数或配速</a:t>
            </a:r>
            <a:endParaRPr lang="en-US" altLang="en-US" sz="2800" b="1" dirty="0">
              <a:solidFill>
                <a:srgbClr val="C00000"/>
              </a:solidFill>
              <a:latin typeface="+mj-lt"/>
              <a:ea typeface="微软雅黑"/>
              <a:cs typeface="+mj-cs"/>
            </a:endParaRPr>
          </a:p>
        </p:txBody>
      </p:sp>
      <p:pic>
        <p:nvPicPr>
          <p:cNvPr id="9" name="图片 8"/>
          <p:cNvPicPr/>
          <p:nvPr/>
        </p:nvPicPr>
        <p:blipFill>
          <a:blip r:embed="rId4"/>
          <a:stretch>
            <a:fillRect/>
          </a:stretch>
        </p:blipFill>
        <p:spPr>
          <a:xfrm>
            <a:off x="2907348" y="3714750"/>
            <a:ext cx="3741102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53263" y="1388977"/>
            <a:ext cx="3490911" cy="234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53264" y="3782439"/>
            <a:ext cx="3586162" cy="206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/>
          <p:nvPr/>
        </p:nvPicPr>
        <p:blipFill>
          <a:blip r:embed="rId2"/>
          <a:stretch>
            <a:fillRect/>
          </a:stretch>
        </p:blipFill>
        <p:spPr>
          <a:xfrm>
            <a:off x="512128" y="190500"/>
            <a:ext cx="5479098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/>
          <p:nvPr/>
        </p:nvPicPr>
        <p:blipFill>
          <a:blip r:embed="rId3"/>
          <a:stretch>
            <a:fillRect/>
          </a:stretch>
        </p:blipFill>
        <p:spPr>
          <a:xfrm>
            <a:off x="6172200" y="190501"/>
            <a:ext cx="5610225" cy="290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标题 1" descr="43a56c68-1f0a-4b24-963b-43109b5ecd55"/>
          <p:cNvSpPr txBox="1">
            <a:spLocks/>
          </p:cNvSpPr>
          <p:nvPr/>
        </p:nvSpPr>
        <p:spPr>
          <a:xfrm>
            <a:off x="222249" y="4095750"/>
            <a:ext cx="4197351" cy="5048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利用虚拟定位软件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增加里程数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0063" y="3181350"/>
            <a:ext cx="75152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 descr="43a56c68-1f0a-4b24-963b-43109b5ecd55"/>
          <p:cNvSpPr txBox="1">
            <a:spLocks/>
          </p:cNvSpPr>
          <p:nvPr/>
        </p:nvSpPr>
        <p:spPr>
          <a:xfrm>
            <a:off x="1352550" y="5915024"/>
            <a:ext cx="9582150" cy="619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完成规定打卡数量后在校外利用共享单车等代步工具达成距离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*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代步即为代跑、替跑，属于作弊行为，按留校察看进行处分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8" name="图片 7"/>
          <p:cNvPicPr/>
          <p:nvPr/>
        </p:nvPicPr>
        <p:blipFill>
          <a:blip r:embed="rId2"/>
          <a:stretch>
            <a:fillRect/>
          </a:stretch>
        </p:blipFill>
        <p:spPr>
          <a:xfrm>
            <a:off x="929322" y="342900"/>
            <a:ext cx="4738053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6252210" y="466725"/>
            <a:ext cx="4768215" cy="245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/>
          <p:nvPr/>
        </p:nvPicPr>
        <p:blipFill>
          <a:blip r:embed="rId4"/>
          <a:stretch>
            <a:fillRect/>
          </a:stretch>
        </p:blipFill>
        <p:spPr>
          <a:xfrm>
            <a:off x="869633" y="3019425"/>
            <a:ext cx="5112068" cy="2484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/>
          <p:nvPr/>
        </p:nvPicPr>
        <p:blipFill>
          <a:blip r:embed="rId5"/>
          <a:stretch>
            <a:fillRect/>
          </a:stretch>
        </p:blipFill>
        <p:spPr>
          <a:xfrm>
            <a:off x="6307773" y="3067050"/>
            <a:ext cx="4703128" cy="2301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微信图片编辑_202508270242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0489" y="3430068"/>
            <a:ext cx="2064004" cy="3142181"/>
          </a:xfrm>
          <a:prstGeom prst="rect">
            <a:avLst/>
          </a:prstGeom>
          <a:noFill/>
        </p:spPr>
      </p:pic>
      <p:pic>
        <p:nvPicPr>
          <p:cNvPr id="10" name="图片 9" descr="微信图片编辑_202508270244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49" y="3457575"/>
            <a:ext cx="1923141" cy="3228975"/>
          </a:xfrm>
          <a:prstGeom prst="rect">
            <a:avLst/>
          </a:prstGeom>
        </p:spPr>
      </p:pic>
      <p:pic>
        <p:nvPicPr>
          <p:cNvPr id="11" name="图片 10" descr="微信图片编辑_202508270245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4249" y="709235"/>
            <a:ext cx="4547271" cy="2557840"/>
          </a:xfrm>
          <a:prstGeom prst="rect">
            <a:avLst/>
          </a:prstGeom>
        </p:spPr>
      </p:pic>
      <p:pic>
        <p:nvPicPr>
          <p:cNvPr id="12" name="图片 11" descr="微信图片编辑_202508270245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" y="763984"/>
            <a:ext cx="2988030" cy="5198665"/>
          </a:xfrm>
          <a:prstGeom prst="rect">
            <a:avLst/>
          </a:prstGeom>
        </p:spPr>
      </p:pic>
      <p:pic>
        <p:nvPicPr>
          <p:cNvPr id="13" name="图片 12" descr="微信图片编辑_202508270247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35" y="676275"/>
            <a:ext cx="2738590" cy="4078750"/>
          </a:xfrm>
          <a:prstGeom prst="rect">
            <a:avLst/>
          </a:prstGeom>
        </p:spPr>
      </p:pic>
      <p:sp>
        <p:nvSpPr>
          <p:cNvPr id="14" name="标题 1" descr="43a56c68-1f0a-4b24-963b-43109b5ecd55"/>
          <p:cNvSpPr txBox="1">
            <a:spLocks/>
          </p:cNvSpPr>
          <p:nvPr/>
        </p:nvSpPr>
        <p:spPr>
          <a:xfrm>
            <a:off x="8382000" y="4933950"/>
            <a:ext cx="3810000" cy="13049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在打卡的过程中，健康跑系统摄像头可对跑步过程进行高清抓拍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sp>
        <p:nvSpPr>
          <p:cNvPr id="15" name="标题 1" descr="43a56c68-1f0a-4b24-963b-43109b5ecd55"/>
          <p:cNvSpPr txBox="1">
            <a:spLocks/>
          </p:cNvSpPr>
          <p:nvPr/>
        </p:nvSpPr>
        <p:spPr>
          <a:xfrm>
            <a:off x="725488" y="157163"/>
            <a:ext cx="10874375" cy="5048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 smtClean="0">
                <a:latin typeface="+mj-lt"/>
                <a:ea typeface="微软雅黑"/>
                <a:cs typeface="+mj-cs"/>
              </a:rPr>
              <a:t>代跑、替跑、接力跑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3013" y="208972"/>
            <a:ext cx="1601584" cy="633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标题 1" descr="43a56c68-1f0a-4b24-963b-43109b5ecd55"/>
          <p:cNvSpPr txBox="1">
            <a:spLocks/>
          </p:cNvSpPr>
          <p:nvPr/>
        </p:nvSpPr>
        <p:spPr>
          <a:xfrm>
            <a:off x="6476999" y="942975"/>
            <a:ext cx="4610101" cy="4429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       任何一种不规范或是作弊行为都有迹可循、有据可查，在系统后台中，每个人每次的跑步成绩都会产生步数记录，即便</a:t>
            </a:r>
            <a:r>
              <a:rPr lang="zh-CN" altLang="en-US" sz="2800" b="1" dirty="0" smtClean="0">
                <a:solidFill>
                  <a:srgbClr val="C00000"/>
                </a:solidFill>
                <a:latin typeface="+mj-lt"/>
                <a:cs typeface="+mj-cs"/>
              </a:rPr>
              <a:t>虚拟手段达成距离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微软雅黑"/>
                <a:cs typeface="+mj-cs"/>
              </a:rPr>
              <a:t>但实际跑动的公里数不，步数都会显示异常。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0950" y="585788"/>
            <a:ext cx="1943100" cy="5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 descr="43a56c68-1f0a-4b24-963b-43109b5ecd55"/>
          <p:cNvSpPr txBox="1">
            <a:spLocks/>
          </p:cNvSpPr>
          <p:nvPr/>
        </p:nvSpPr>
        <p:spPr>
          <a:xfrm>
            <a:off x="803274" y="581025"/>
            <a:ext cx="10874375" cy="5048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dirty="0" smtClean="0">
                <a:latin typeface="+mj-lt"/>
                <a:ea typeface="微软雅黑"/>
                <a:cs typeface="+mj-cs"/>
              </a:rPr>
              <a:t>8.</a:t>
            </a:r>
            <a:r>
              <a:rPr lang="zh-CN" altLang="en-US" sz="4000" b="1" dirty="0" smtClean="0">
                <a:latin typeface="+mj-lt"/>
                <a:ea typeface="微软雅黑"/>
                <a:cs typeface="+mj-cs"/>
              </a:rPr>
              <a:t>不规范跑步行为的处罚措施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sp>
        <p:nvSpPr>
          <p:cNvPr id="5" name="标题 1" descr="43a56c68-1f0a-4b24-963b-43109b5ecd55"/>
          <p:cNvSpPr txBox="1">
            <a:spLocks/>
          </p:cNvSpPr>
          <p:nvPr/>
        </p:nvSpPr>
        <p:spPr>
          <a:xfrm>
            <a:off x="2266950" y="1285876"/>
            <a:ext cx="8020050" cy="42291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800" b="1" dirty="0" smtClean="0">
                <a:solidFill>
                  <a:srgbClr val="C00000"/>
                </a:solidFill>
              </a:rPr>
              <a:t>       1.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代跑、替跑、接力跑属于作弊行为，一经核实，给予留校察看处分，清零当学期跑步成绩。</a:t>
            </a:r>
            <a:endParaRPr lang="en-US" altLang="zh-CN" sz="28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800" b="1" dirty="0" smtClean="0">
                <a:solidFill>
                  <a:srgbClr val="C00000"/>
                </a:solidFill>
              </a:rPr>
              <a:t>       2.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利用虚拟定位软件、不正当操作手机获得的有效成绩，一经发现则取消关联的跑步次数并给予警告，同时纳入监察（黑）名单不定期核查，再次发现按作弊处理。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微软雅黑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52752" y="5486399"/>
            <a:ext cx="3948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诚信健康跑</a:t>
            </a:r>
            <a:endParaRPr lang="zh-CN" altLang="en-US" sz="54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814107" y="272534"/>
            <a:ext cx="57246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厦门工学院校园健康跑常见问题解答</a:t>
            </a:r>
            <a:r>
              <a:rPr lang="en-US" altLang="zh-CN" sz="2400" b="1" dirty="0" smtClean="0"/>
              <a:t>》</a:t>
            </a:r>
          </a:p>
          <a:p>
            <a:pPr algn="ctr"/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健康</a:t>
            </a:r>
            <a:r>
              <a:rPr lang="zh-CN" altLang="en-US" sz="2400" b="1" dirty="0" smtClean="0"/>
              <a:t>跑特殊情况申请</a:t>
            </a:r>
            <a:r>
              <a:rPr lang="zh-CN" altLang="en-US" sz="2400" b="1" dirty="0" smtClean="0"/>
              <a:t>流程</a:t>
            </a:r>
            <a:r>
              <a:rPr lang="en-US" altLang="zh-CN" sz="2400" b="1" dirty="0" smtClean="0"/>
              <a:t>》</a:t>
            </a:r>
            <a:endParaRPr lang="zh-CN" altLang="en-US" sz="2400" b="1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6" y="1262333"/>
            <a:ext cx="3619500" cy="4290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3407881" y="5673209"/>
            <a:ext cx="5724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7030A0"/>
                </a:solidFill>
              </a:rPr>
              <a:t>下载方式：学校官网</a:t>
            </a:r>
            <a:r>
              <a:rPr lang="en-US" altLang="zh-CN" sz="2400" b="1" dirty="0" smtClean="0">
                <a:solidFill>
                  <a:srgbClr val="7030A0"/>
                </a:solidFill>
              </a:rPr>
              <a:t>→</a:t>
            </a:r>
            <a:r>
              <a:rPr lang="zh-CN" altLang="en-US" sz="2400" b="1" dirty="0" smtClean="0">
                <a:solidFill>
                  <a:srgbClr val="7030A0"/>
                </a:solidFill>
              </a:rPr>
              <a:t>体育部</a:t>
            </a:r>
            <a:r>
              <a:rPr lang="en-US" altLang="zh-CN" sz="2400" b="1" dirty="0" smtClean="0">
                <a:solidFill>
                  <a:srgbClr val="7030A0"/>
                </a:solidFill>
              </a:rPr>
              <a:t>→</a:t>
            </a:r>
            <a:r>
              <a:rPr lang="zh-CN" altLang="en-US" sz="2400" b="1" dirty="0" smtClean="0">
                <a:solidFill>
                  <a:srgbClr val="7030A0"/>
                </a:solidFill>
              </a:rPr>
              <a:t>通知公告</a:t>
            </a:r>
            <a:endParaRPr lang="zh-CN" altLang="en-US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1450" y="1285875"/>
            <a:ext cx="338137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1413" y="1257300"/>
            <a:ext cx="3714577" cy="4457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28249402-471e-43d6-8258-5ab039a1e548"/>
          <p:cNvSpPr>
            <a:spLocks noGrp="1"/>
          </p:cNvSpPr>
          <p:nvPr>
            <p:ph type="title"/>
          </p:nvPr>
        </p:nvSpPr>
        <p:spPr/>
        <p:txBody>
          <a:bodyPr anchorCtr="0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8000" b="1" i="0" u="none" dirty="0" err="1">
                <a:solidFill>
                  <a:srgbClr val="FFFFFF"/>
                </a:solidFill>
                <a:ea typeface="微软雅黑"/>
              </a:rPr>
              <a:t>谢谢观看</a:t>
            </a:r>
            <a:endParaRPr lang="en-US" sz="8000" b="1" i="0" u="none" dirty="0">
              <a:solidFill>
                <a:srgbClr val="FFFFFF"/>
              </a:solidFill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8.0.2"/>
  <p:tag name="AS_OS" val="Microsoft Windows NT 10.0.22631.0"/>
  <p:tag name="AS_RELEASE_DATE" val="2023.10.14"/>
  <p:tag name="AS_TITLE" val="Aspose.Slides for .NET6"/>
  <p:tag name="AS_VERSION" val="23.10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A9518"/>
      </a:accent1>
      <a:accent2>
        <a:srgbClr val="E56713"/>
      </a:accent2>
      <a:accent3>
        <a:srgbClr val="74928B"/>
      </a:accent3>
      <a:accent4>
        <a:srgbClr val="B26536"/>
      </a:accent4>
      <a:accent5>
        <a:srgbClr val="B24D36"/>
      </a:accent5>
      <a:accent6>
        <a:srgbClr val="663D33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iSlid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503</TotalTime>
  <Words>1383</Words>
  <Application>Aspose.Slides for .NET</Application>
  <PresentationFormat>自定义</PresentationFormat>
  <Paragraphs>135</Paragraphs>
  <Slides>28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Designed by iSlide</vt:lpstr>
      <vt:lpstr>  校园健康跑 </vt:lpstr>
      <vt:lpstr>幻灯片 2</vt:lpstr>
      <vt:lpstr>跑步的益处</vt:lpstr>
      <vt:lpstr>幻灯片 4</vt:lpstr>
      <vt:lpstr>幻灯片 5</vt:lpstr>
      <vt:lpstr>幻灯片 6</vt:lpstr>
      <vt:lpstr>健康跑与体育课</vt:lpstr>
      <vt:lpstr>幻灯片 8</vt:lpstr>
      <vt:lpstr>幻灯片 9</vt:lpstr>
      <vt:lpstr>幻灯片 10</vt:lpstr>
      <vt:lpstr>幻灯片 11</vt:lpstr>
      <vt:lpstr>健康跑相关事务流程</vt:lpstr>
      <vt:lpstr>幻灯片 13</vt:lpstr>
      <vt:lpstr>一学期申请一次                         </vt:lpstr>
      <vt:lpstr>如何进行校园健康跑</vt:lpstr>
      <vt:lpstr>1.跑前热身的重要性</vt:lpstr>
      <vt:lpstr>2.正确上传人脸照片</vt:lpstr>
      <vt:lpstr>4.跑区的选择</vt:lpstr>
      <vt:lpstr>5.一号田径场跑步注意事项</vt:lpstr>
      <vt:lpstr>6.打卡不成功申诉渠道</vt:lpstr>
      <vt:lpstr>7.几种典型的不规范跑步行为</vt:lpstr>
      <vt:lpstr>幻灯片 22</vt:lpstr>
      <vt:lpstr>幻灯片 23</vt:lpstr>
      <vt:lpstr>幻灯片 24</vt:lpstr>
      <vt:lpstr>幻灯片 25</vt:lpstr>
      <vt:lpstr>幻灯片 26</vt:lpstr>
      <vt:lpstr>幻灯片 27</vt:lpstr>
      <vt:lpstr>谢谢观看</vt:lpstr>
    </vt:vector>
  </TitlesOfParts>
  <Manager>iSlide</Manager>
  <Company>iSlide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健康跑 主题宣讲</dc:title>
  <dc:creator>iSlide</dc:creator>
  <cp:lastModifiedBy>user</cp:lastModifiedBy>
  <cp:revision>192</cp:revision>
  <cp:lastPrinted>2024-02-05T00:00:00Z</cp:lastPrinted>
  <dcterms:created xsi:type="dcterms:W3CDTF">2024-02-05T00:00:00Z</dcterms:created>
  <dcterms:modified xsi:type="dcterms:W3CDTF">2025-09-07T12:39:42Z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4a87fc58-e0f9-4c0f-9423-6cba5e2a3151</vt:lpwstr>
  </property>
</Properties>
</file>