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custDataLst>
    <p:tags r:id="rId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wei xie" initials="sx" lastIdx="2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45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tags" Target="tags/tag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2024/9/11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2024/9/11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2024/9/11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2024/9/11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2024/9/11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2024/9/11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2024/9/11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328025" y="6356350"/>
            <a:ext cx="2743200" cy="365125"/>
          </a:xfrm>
        </p:spPr>
        <p:txBody>
          <a:bodyPr/>
          <a:lstStyle/>
          <a:p>
            <a:fld id="{122C99A1-1584-4685-8C44-D6AD56A01280}" type="slidenum">
              <a:rPr lang="zh-CN" altLang="en-US" smtClean="0"/>
              <a:t>1</a:t>
            </a:fld>
            <a:endParaRPr lang="zh-CN" altLang="en-US"/>
          </a:p>
        </p:txBody>
      </p:sp>
      <p:sp>
        <p:nvSpPr>
          <p:cNvPr id="43" name="文本框 1"/>
          <p:cNvSpPr txBox="1">
            <a:spLocks noChangeArrowheads="1"/>
          </p:cNvSpPr>
          <p:nvPr/>
        </p:nvSpPr>
        <p:spPr bwMode="auto">
          <a:xfrm>
            <a:off x="620897" y="361505"/>
            <a:ext cx="683958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2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1.</a:t>
            </a:r>
            <a:r>
              <a:rPr lang="zh-CN" altLang="en-US" sz="2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800" b="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****</a:t>
            </a:r>
            <a:r>
              <a:rPr lang="zh-CN" altLang="en-US" sz="2800" b="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智</a:t>
            </a:r>
            <a:r>
              <a:rPr lang="zh-CN" altLang="en-US" sz="2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能制造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团队基本情况</a:t>
            </a:r>
          </a:p>
        </p:txBody>
      </p:sp>
      <p:grpSp>
        <p:nvGrpSpPr>
          <p:cNvPr id="44" name="组合 43"/>
          <p:cNvGrpSpPr/>
          <p:nvPr/>
        </p:nvGrpSpPr>
        <p:grpSpPr>
          <a:xfrm>
            <a:off x="444508" y="888802"/>
            <a:ext cx="10934692" cy="95227"/>
            <a:chOff x="444508" y="812602"/>
            <a:chExt cx="10934692" cy="95227"/>
          </a:xfrm>
        </p:grpSpPr>
        <p:sp>
          <p:nvSpPr>
            <p:cNvPr id="45" name="矩形 44"/>
            <p:cNvSpPr/>
            <p:nvPr/>
          </p:nvSpPr>
          <p:spPr>
            <a:xfrm>
              <a:off x="444508" y="812602"/>
              <a:ext cx="4154586" cy="95227"/>
            </a:xfrm>
            <a:prstGeom prst="rect">
              <a:avLst/>
            </a:prstGeom>
            <a:gradFill>
              <a:gsLst>
                <a:gs pos="82188">
                  <a:srgbClr val="C00000"/>
                </a:gs>
                <a:gs pos="0">
                  <a:schemeClr val="accent2">
                    <a:lumMod val="89000"/>
                  </a:schemeClr>
                </a:gs>
                <a:gs pos="23000">
                  <a:schemeClr val="accent2">
                    <a:lumMod val="89000"/>
                  </a:schemeClr>
                </a:gs>
                <a:gs pos="69000">
                  <a:schemeClr val="accent2">
                    <a:lumMod val="75000"/>
                  </a:schemeClr>
                </a:gs>
                <a:gs pos="97000">
                  <a:schemeClr val="accent2">
                    <a:lumMod val="7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46" name="直接连接符 45"/>
            <p:cNvCxnSpPr/>
            <p:nvPr/>
          </p:nvCxnSpPr>
          <p:spPr>
            <a:xfrm>
              <a:off x="4406900" y="830216"/>
              <a:ext cx="6972300" cy="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chemeClr val="accent2">
                      <a:lumMod val="89000"/>
                    </a:schemeClr>
                  </a:gs>
                  <a:gs pos="23000">
                    <a:schemeClr val="accent2">
                      <a:lumMod val="89000"/>
                    </a:schemeClr>
                  </a:gs>
                  <a:gs pos="69000">
                    <a:schemeClr val="accent2">
                      <a:lumMod val="75000"/>
                    </a:schemeClr>
                  </a:gs>
                  <a:gs pos="97000">
                    <a:schemeClr val="accent2">
                      <a:lumMod val="7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1216915" y="3940746"/>
            <a:ext cx="9522490" cy="937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en-US" altLang="zh-CN" sz="2200" b="1" dirty="0"/>
              <a:t> </a:t>
            </a:r>
            <a:r>
              <a:rPr lang="zh-CN" altLang="en-US" sz="2200" b="1" dirty="0"/>
              <a:t>       现有团队成员均具有博士学位，其中，教</a:t>
            </a:r>
            <a:r>
              <a:rPr lang="zh-CN" altLang="en-US" sz="2200" b="1" dirty="0" smtClean="0"/>
              <a:t>授</a:t>
            </a:r>
            <a:r>
              <a:rPr lang="en-US" altLang="zh-CN" sz="2200" b="1" dirty="0" smtClean="0"/>
              <a:t>  </a:t>
            </a:r>
            <a:r>
              <a:rPr lang="zh-CN" altLang="en-US" sz="2200" b="1" dirty="0" smtClean="0"/>
              <a:t>名</a:t>
            </a:r>
            <a:r>
              <a:rPr lang="zh-CN" altLang="en-US" sz="2200" b="1" dirty="0"/>
              <a:t>、副教</a:t>
            </a:r>
            <a:r>
              <a:rPr lang="zh-CN" altLang="en-US" sz="2200" b="1" dirty="0" smtClean="0"/>
              <a:t>授</a:t>
            </a:r>
            <a:r>
              <a:rPr lang="en-US" altLang="zh-CN" sz="2200" b="1" dirty="0" smtClean="0"/>
              <a:t>  </a:t>
            </a:r>
            <a:r>
              <a:rPr lang="zh-CN" altLang="en-US" sz="2200" b="1" dirty="0" smtClean="0"/>
              <a:t>名</a:t>
            </a:r>
            <a:r>
              <a:rPr lang="zh-CN" altLang="en-US" sz="2200" b="1" dirty="0"/>
              <a:t>、讲</a:t>
            </a:r>
            <a:r>
              <a:rPr lang="zh-CN" altLang="en-US" sz="2200" b="1" dirty="0" smtClean="0"/>
              <a:t>师</a:t>
            </a:r>
            <a:r>
              <a:rPr lang="en-US" altLang="zh-CN" sz="2200" b="1" dirty="0" smtClean="0"/>
              <a:t>  </a:t>
            </a:r>
            <a:r>
              <a:rPr lang="zh-CN" altLang="en-US" sz="2200" b="1" dirty="0" smtClean="0"/>
              <a:t>名</a:t>
            </a:r>
            <a:r>
              <a:rPr lang="zh-CN" altLang="en-US" sz="2200" b="1" dirty="0"/>
              <a:t>。现有在读硕士研究</a:t>
            </a:r>
            <a:r>
              <a:rPr lang="zh-CN" altLang="en-US" sz="2200" b="1" dirty="0" smtClean="0"/>
              <a:t>生</a:t>
            </a:r>
            <a:r>
              <a:rPr lang="en-US" altLang="zh-CN" sz="2200" b="1" dirty="0" smtClean="0"/>
              <a:t>  </a:t>
            </a:r>
            <a:r>
              <a:rPr lang="zh-CN" altLang="en-US" sz="2200" b="1" dirty="0" smtClean="0"/>
              <a:t>余</a:t>
            </a:r>
            <a:r>
              <a:rPr lang="zh-CN" altLang="en-US" sz="2200" b="1" dirty="0"/>
              <a:t>名。</a:t>
            </a:r>
          </a:p>
        </p:txBody>
      </p:sp>
      <p:sp>
        <p:nvSpPr>
          <p:cNvPr id="9" name="Rectangle 26"/>
          <p:cNvSpPr>
            <a:spLocks noChangeArrowheads="1"/>
          </p:cNvSpPr>
          <p:nvPr/>
        </p:nvSpPr>
        <p:spPr bwMode="auto">
          <a:xfrm>
            <a:off x="4911265" y="1261408"/>
            <a:ext cx="5518209" cy="2977738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25000"/>
              </a:lnSpc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u"/>
            </a:pPr>
            <a:r>
              <a:rPr lang="zh-CN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福建</a:t>
            </a:r>
            <a:r>
              <a:rPr lang="zh-CN" altLang="zh-CN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省</a:t>
            </a:r>
            <a:r>
              <a:rPr lang="en-US" altLang="zh-CN" sz="12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***</a:t>
            </a:r>
            <a:r>
              <a:rPr lang="zh-CN" altLang="zh-CN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重</a:t>
            </a:r>
            <a:r>
              <a:rPr lang="zh-CN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点实验室主任</a:t>
            </a:r>
          </a:p>
          <a:p>
            <a:pPr marL="285750" indent="-285750" algn="just">
              <a:lnSpc>
                <a:spcPct val="125000"/>
              </a:lnSpc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u"/>
            </a:pPr>
            <a:r>
              <a:rPr lang="zh-CN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福建</a:t>
            </a:r>
            <a:r>
              <a:rPr lang="zh-CN" altLang="zh-CN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省</a:t>
            </a:r>
            <a:r>
              <a:rPr lang="en-US" altLang="zh-CN" sz="1200" b="1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***</a:t>
            </a:r>
            <a:r>
              <a:rPr lang="zh-CN" altLang="zh-CN" sz="120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创</a:t>
            </a:r>
            <a:r>
              <a:rPr lang="zh-CN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新中心主任</a:t>
            </a:r>
          </a:p>
          <a:p>
            <a:pPr marL="285750" indent="-285750" algn="just">
              <a:lnSpc>
                <a:spcPct val="125000"/>
              </a:lnSpc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u"/>
            </a:pPr>
            <a:r>
              <a:rPr lang="zh-CN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福建省创新团队及产业化团队带头人 </a:t>
            </a:r>
          </a:p>
          <a:p>
            <a:pPr marL="285750" indent="-285750" algn="just">
              <a:lnSpc>
                <a:spcPct val="125000"/>
              </a:lnSpc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u"/>
            </a:pPr>
            <a:r>
              <a:rPr lang="zh-CN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担任福建省机械工程学会理事会理事</a:t>
            </a:r>
          </a:p>
          <a:p>
            <a:pPr marL="285750" indent="-285750" algn="just">
              <a:lnSpc>
                <a:spcPct val="125000"/>
              </a:lnSpc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u"/>
            </a:pPr>
            <a:r>
              <a:rPr lang="zh-CN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入选福建省“百千万人才工程”</a:t>
            </a:r>
            <a:endParaRPr lang="zh-CN" altLang="zh-CN" sz="12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25000"/>
              </a:lnSpc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u"/>
            </a:pPr>
            <a:r>
              <a:rPr lang="zh-CN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入选福建省高校领军人才青年后备</a:t>
            </a:r>
            <a:endParaRPr lang="zh-CN" altLang="zh-CN" sz="12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25000"/>
              </a:lnSpc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u"/>
            </a:pPr>
            <a:r>
              <a:rPr lang="zh-CN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入选福建省高校杰出青年科研人才计划</a:t>
            </a:r>
          </a:p>
          <a:p>
            <a:pPr marL="285750" indent="-285750" algn="just">
              <a:lnSpc>
                <a:spcPct val="125000"/>
              </a:lnSpc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u"/>
            </a:pPr>
            <a:r>
              <a:rPr lang="zh-CN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入选福建省高校新世纪优秀人才支持计划</a:t>
            </a:r>
          </a:p>
          <a:p>
            <a:pPr marL="285750" indent="-285750" algn="just">
              <a:lnSpc>
                <a:spcPct val="125000"/>
              </a:lnSpc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u"/>
            </a:pPr>
            <a:r>
              <a:rPr lang="zh-CN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入选厦门市“双百计划” A+类</a:t>
            </a:r>
          </a:p>
          <a:p>
            <a:pPr marL="285750" indent="-285750" algn="just">
              <a:lnSpc>
                <a:spcPct val="125000"/>
              </a:lnSpc>
              <a:spcBef>
                <a:spcPts val="300"/>
              </a:spcBef>
              <a:spcAft>
                <a:spcPts val="0"/>
              </a:spcAft>
              <a:buClr>
                <a:schemeClr val="tx1"/>
              </a:buClr>
              <a:buFont typeface="Wingdings" panose="05000000000000000000" pitchFamily="2" charset="2"/>
              <a:buChar char="u"/>
            </a:pPr>
            <a:r>
              <a:rPr lang="zh-CN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荣获福建省优秀教师称号、福建省高校优秀共产党员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indent="0" algn="just">
              <a:lnSpc>
                <a:spcPct val="125000"/>
              </a:lnSpc>
              <a:spcAft>
                <a:spcPts val="0"/>
              </a:spcAft>
              <a:buClr>
                <a:srgbClr val="C00000"/>
              </a:buClr>
              <a:buFont typeface="Wingdings" panose="05000000000000000000" pitchFamily="2" charset="2"/>
              <a:buNone/>
            </a:pP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843532" y="756306"/>
            <a:ext cx="6097656" cy="5708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fontAlgn="auto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defRPr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团队负责人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：</a:t>
            </a: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***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  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博士     教授 </a:t>
            </a:r>
          </a:p>
        </p:txBody>
      </p:sp>
      <p:sp>
        <p:nvSpPr>
          <p:cNvPr id="14" name="Line 27"/>
          <p:cNvSpPr>
            <a:spLocks noChangeShapeType="1"/>
          </p:cNvSpPr>
          <p:nvPr/>
        </p:nvSpPr>
        <p:spPr bwMode="gray">
          <a:xfrm rot="5400000">
            <a:off x="5892599" y="-831343"/>
            <a:ext cx="21692" cy="9522490"/>
          </a:xfrm>
          <a:prstGeom prst="line">
            <a:avLst/>
          </a:prstGeom>
          <a:noFill/>
          <a:ln w="15875">
            <a:solidFill>
              <a:srgbClr val="C00000"/>
            </a:solidFill>
            <a:round/>
          </a:ln>
        </p:spPr>
        <p:txBody>
          <a:bodyPr wrap="none" anchor="ctr"/>
          <a:lstStyle/>
          <a:p>
            <a:pPr>
              <a:defRPr/>
            </a:pPr>
            <a:endParaRPr lang="zh-CN" altLang="en-US" dirty="0">
              <a:highlight>
                <a:srgbClr val="CC0000"/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42200" y="5202279"/>
            <a:ext cx="9522490" cy="484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en-US" altLang="zh-CN" sz="2200" b="1" dirty="0"/>
              <a:t> </a:t>
            </a:r>
            <a:r>
              <a:rPr lang="zh-CN" altLang="en-US" sz="2200" b="1" dirty="0"/>
              <a:t>      </a:t>
            </a:r>
            <a:r>
              <a:rPr lang="zh-CN" altLang="en-US" sz="2200" dirty="0">
                <a:solidFill>
                  <a:srgbClr val="FF0000"/>
                </a:solidFill>
              </a:rPr>
              <a:t>此</a:t>
            </a:r>
            <a:r>
              <a:rPr lang="zh-CN" altLang="en-US" sz="2200" dirty="0" smtClean="0">
                <a:solidFill>
                  <a:srgbClr val="FF0000"/>
                </a:solidFill>
              </a:rPr>
              <a:t>处摆放团队成员</a:t>
            </a:r>
            <a:r>
              <a:rPr lang="en-US" altLang="zh-CN" sz="2200" dirty="0" smtClean="0">
                <a:solidFill>
                  <a:srgbClr val="FF0000"/>
                </a:solidFill>
              </a:rPr>
              <a:t>1</a:t>
            </a:r>
            <a:r>
              <a:rPr lang="zh-CN" altLang="en-US" sz="2200" dirty="0" smtClean="0">
                <a:solidFill>
                  <a:srgbClr val="FF0000"/>
                </a:solidFill>
              </a:rPr>
              <a:t>寸免冠照片，或团队集体照片</a:t>
            </a:r>
            <a:endParaRPr lang="zh-CN" altLang="en-US" sz="22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61314" y="1313984"/>
            <a:ext cx="4082218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en-US" altLang="zh-CN" sz="2200" b="1" dirty="0"/>
              <a:t> </a:t>
            </a:r>
            <a:r>
              <a:rPr lang="zh-CN" altLang="en-US" sz="2200" b="1" dirty="0"/>
              <a:t>      </a:t>
            </a:r>
            <a:r>
              <a:rPr lang="zh-CN" altLang="en-US" sz="2200" dirty="0">
                <a:solidFill>
                  <a:srgbClr val="FF0000"/>
                </a:solidFill>
              </a:rPr>
              <a:t>此</a:t>
            </a:r>
            <a:r>
              <a:rPr lang="zh-CN" altLang="en-US" sz="2200" dirty="0" smtClean="0">
                <a:solidFill>
                  <a:srgbClr val="FF0000"/>
                </a:solidFill>
              </a:rPr>
              <a:t>处摆放团队负责人照片</a:t>
            </a:r>
            <a:endParaRPr lang="zh-CN" altLang="en-US" sz="2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C99A1-1584-4685-8C44-D6AD56A01280}" type="slidenum">
              <a:rPr lang="zh-CN" altLang="en-US" smtClean="0"/>
              <a:t>2</a:t>
            </a:fld>
            <a:endParaRPr lang="zh-CN" altLang="en-US" dirty="0"/>
          </a:p>
        </p:txBody>
      </p:sp>
      <p:sp>
        <p:nvSpPr>
          <p:cNvPr id="5" name="TextBox 38"/>
          <p:cNvSpPr txBox="1">
            <a:spLocks noChangeArrowheads="1"/>
          </p:cNvSpPr>
          <p:nvPr/>
        </p:nvSpPr>
        <p:spPr bwMode="auto">
          <a:xfrm>
            <a:off x="17155" y="1061324"/>
            <a:ext cx="1170305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      团队</a:t>
            </a:r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主要</a:t>
            </a:r>
            <a:r>
              <a:rPr lang="zh-CN" altLang="zh-CN" sz="2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聚焦二氧化碳资源化利用技术及装备，在以下</a:t>
            </a:r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研究</a:t>
            </a:r>
            <a:r>
              <a:rPr lang="zh-CN" altLang="zh-CN" sz="2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方</a:t>
            </a:r>
            <a:r>
              <a:rPr lang="zh-CN" altLang="en-US" sz="2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向</a:t>
            </a:r>
            <a:r>
              <a:rPr lang="zh-CN" altLang="zh-CN" sz="2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开展工作</a:t>
            </a:r>
            <a:r>
              <a:rPr lang="en-US" altLang="zh-CN" sz="24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:</a:t>
            </a:r>
            <a:endParaRPr lang="zh-CN" altLang="en-US" sz="24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grpSp>
        <p:nvGrpSpPr>
          <p:cNvPr id="33" name="组合 32"/>
          <p:cNvGrpSpPr/>
          <p:nvPr/>
        </p:nvGrpSpPr>
        <p:grpSpPr>
          <a:xfrm>
            <a:off x="1559596" y="1578011"/>
            <a:ext cx="8721753" cy="2130425"/>
            <a:chOff x="-188842" y="1900218"/>
            <a:chExt cx="8721753" cy="2130425"/>
          </a:xfrm>
        </p:grpSpPr>
        <p:grpSp>
          <p:nvGrpSpPr>
            <p:cNvPr id="6" name="组合 7"/>
            <p:cNvGrpSpPr/>
            <p:nvPr/>
          </p:nvGrpSpPr>
          <p:grpSpPr bwMode="auto">
            <a:xfrm>
              <a:off x="-188842" y="2049262"/>
              <a:ext cx="3779838" cy="1962068"/>
              <a:chOff x="-209928" y="3131815"/>
              <a:chExt cx="3779912" cy="1961693"/>
            </a:xfrm>
          </p:grpSpPr>
          <p:sp>
            <p:nvSpPr>
              <p:cNvPr id="7" name="文本框 1"/>
              <p:cNvSpPr txBox="1">
                <a:spLocks noChangeArrowheads="1"/>
              </p:cNvSpPr>
              <p:nvPr/>
            </p:nvSpPr>
            <p:spPr bwMode="auto">
              <a:xfrm>
                <a:off x="-209928" y="4662703"/>
                <a:ext cx="3779912" cy="4308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/>
                <a:r>
                  <a:rPr lang="en-US" altLang="zh-CN" sz="2000" dirty="0">
                    <a:latin typeface="微软雅黑" panose="020B0503020204020204" pitchFamily="34" charset="-122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***</a:t>
                </a:r>
                <a:r>
                  <a:rPr lang="zh-CN" altLang="en-US" sz="2200" dirty="0" smtClean="0">
                    <a:latin typeface="Times New Roman" panose="02020603050405020304" pitchFamily="18" charset="0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智</a:t>
                </a:r>
                <a:r>
                  <a:rPr lang="zh-CN" altLang="en-US" sz="2200" dirty="0">
                    <a:latin typeface="Times New Roman" panose="02020603050405020304" pitchFamily="18" charset="0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能制造团队</a:t>
                </a:r>
              </a:p>
            </p:txBody>
          </p:sp>
          <p:sp>
            <p:nvSpPr>
              <p:cNvPr id="8" name="group-of-people_2266"/>
              <p:cNvSpPr>
                <a:spLocks noChangeAspect="1"/>
              </p:cNvSpPr>
              <p:nvPr/>
            </p:nvSpPr>
            <p:spPr bwMode="auto">
              <a:xfrm>
                <a:off x="804873" y="3131815"/>
                <a:ext cx="1887630" cy="1351489"/>
              </a:xfrm>
              <a:custGeom>
                <a:avLst/>
                <a:gdLst>
                  <a:gd name="T0" fmla="*/ 260944490 w 596136"/>
                  <a:gd name="T1" fmla="*/ 40740824 h 426817"/>
                  <a:gd name="T2" fmla="*/ 301766503 w 596136"/>
                  <a:gd name="T3" fmla="*/ 81250930 h 426817"/>
                  <a:gd name="T4" fmla="*/ 284972417 w 596136"/>
                  <a:gd name="T5" fmla="*/ 114019965 h 426817"/>
                  <a:gd name="T6" fmla="*/ 334062149 w 596136"/>
                  <a:gd name="T7" fmla="*/ 194265927 h 426817"/>
                  <a:gd name="T8" fmla="*/ 333028815 w 596136"/>
                  <a:gd name="T9" fmla="*/ 197361867 h 426817"/>
                  <a:gd name="T10" fmla="*/ 330186624 w 596136"/>
                  <a:gd name="T11" fmla="*/ 198394176 h 426817"/>
                  <a:gd name="T12" fmla="*/ 289106115 w 596136"/>
                  <a:gd name="T13" fmla="*/ 198394176 h 426817"/>
                  <a:gd name="T14" fmla="*/ 230715284 w 596136"/>
                  <a:gd name="T15" fmla="*/ 106279176 h 426817"/>
                  <a:gd name="T16" fmla="*/ 244925597 w 596136"/>
                  <a:gd name="T17" fmla="*/ 61641232 h 426817"/>
                  <a:gd name="T18" fmla="*/ 243117172 w 596136"/>
                  <a:gd name="T19" fmla="*/ 44869069 h 426817"/>
                  <a:gd name="T20" fmla="*/ 260944490 w 596136"/>
                  <a:gd name="T21" fmla="*/ 40740824 h 426817"/>
                  <a:gd name="T22" fmla="*/ 73118292 w 596136"/>
                  <a:gd name="T23" fmla="*/ 40740824 h 426817"/>
                  <a:gd name="T24" fmla="*/ 90944980 w 596136"/>
                  <a:gd name="T25" fmla="*/ 44869069 h 426817"/>
                  <a:gd name="T26" fmla="*/ 89136583 w 596136"/>
                  <a:gd name="T27" fmla="*/ 61641232 h 426817"/>
                  <a:gd name="T28" fmla="*/ 103346767 w 596136"/>
                  <a:gd name="T29" fmla="*/ 106279176 h 426817"/>
                  <a:gd name="T30" fmla="*/ 44956027 w 596136"/>
                  <a:gd name="T31" fmla="*/ 198394176 h 426817"/>
                  <a:gd name="T32" fmla="*/ 3875465 w 596136"/>
                  <a:gd name="T33" fmla="*/ 198394176 h 426817"/>
                  <a:gd name="T34" fmla="*/ 1033235 w 596136"/>
                  <a:gd name="T35" fmla="*/ 197361867 h 426817"/>
                  <a:gd name="T36" fmla="*/ 0 w 596136"/>
                  <a:gd name="T37" fmla="*/ 194265927 h 426817"/>
                  <a:gd name="T38" fmla="*/ 49089630 w 596136"/>
                  <a:gd name="T39" fmla="*/ 114019965 h 426817"/>
                  <a:gd name="T40" fmla="*/ 32295649 w 596136"/>
                  <a:gd name="T41" fmla="*/ 81250930 h 426817"/>
                  <a:gd name="T42" fmla="*/ 73118292 w 596136"/>
                  <a:gd name="T43" fmla="*/ 40740824 h 426817"/>
                  <a:gd name="T44" fmla="*/ 167160400 w 596136"/>
                  <a:gd name="T45" fmla="*/ 0 h 426817"/>
                  <a:gd name="T46" fmla="*/ 228640871 w 596136"/>
                  <a:gd name="T47" fmla="*/ 61664533 h 426817"/>
                  <a:gd name="T48" fmla="*/ 203584028 w 596136"/>
                  <a:gd name="T49" fmla="*/ 111203502 h 426817"/>
                  <a:gd name="T50" fmla="*/ 277721560 w 596136"/>
                  <a:gd name="T51" fmla="*/ 232726405 h 426817"/>
                  <a:gd name="T52" fmla="*/ 276171716 w 596136"/>
                  <a:gd name="T53" fmla="*/ 237370877 h 426817"/>
                  <a:gd name="T54" fmla="*/ 271780574 w 596136"/>
                  <a:gd name="T55" fmla="*/ 239177028 h 426817"/>
                  <a:gd name="T56" fmla="*/ 62282902 w 596136"/>
                  <a:gd name="T57" fmla="*/ 239177028 h 426817"/>
                  <a:gd name="T58" fmla="*/ 57891025 w 596136"/>
                  <a:gd name="T59" fmla="*/ 237370877 h 426817"/>
                  <a:gd name="T60" fmla="*/ 56341194 w 596136"/>
                  <a:gd name="T61" fmla="*/ 232726405 h 426817"/>
                  <a:gd name="T62" fmla="*/ 130479042 w 596136"/>
                  <a:gd name="T63" fmla="*/ 111203502 h 426817"/>
                  <a:gd name="T64" fmla="*/ 105421870 w 596136"/>
                  <a:gd name="T65" fmla="*/ 61664533 h 426817"/>
                  <a:gd name="T66" fmla="*/ 167160400 w 596136"/>
                  <a:gd name="T67" fmla="*/ 0 h 426817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0" t="0" r="r" b="b"/>
                <a:pathLst>
                  <a:path w="596136" h="426817">
                    <a:moveTo>
                      <a:pt x="465657" y="72703"/>
                    </a:moveTo>
                    <a:cubicBezTo>
                      <a:pt x="505769" y="72703"/>
                      <a:pt x="538504" y="104935"/>
                      <a:pt x="538504" y="144994"/>
                    </a:cubicBezTo>
                    <a:cubicBezTo>
                      <a:pt x="538504" y="168017"/>
                      <a:pt x="527439" y="189658"/>
                      <a:pt x="508535" y="203471"/>
                    </a:cubicBezTo>
                    <a:cubicBezTo>
                      <a:pt x="582766" y="229717"/>
                      <a:pt x="594292" y="319505"/>
                      <a:pt x="596136" y="346672"/>
                    </a:cubicBezTo>
                    <a:cubicBezTo>
                      <a:pt x="596136" y="348514"/>
                      <a:pt x="595675" y="350355"/>
                      <a:pt x="594292" y="352197"/>
                    </a:cubicBezTo>
                    <a:cubicBezTo>
                      <a:pt x="592909" y="353579"/>
                      <a:pt x="591065" y="354039"/>
                      <a:pt x="589220" y="354039"/>
                    </a:cubicBezTo>
                    <a:lnTo>
                      <a:pt x="515912" y="354039"/>
                    </a:lnTo>
                    <a:cubicBezTo>
                      <a:pt x="503925" y="300627"/>
                      <a:pt x="475800" y="230177"/>
                      <a:pt x="411713" y="189658"/>
                    </a:cubicBezTo>
                    <a:cubicBezTo>
                      <a:pt x="427850" y="166635"/>
                      <a:pt x="437071" y="138548"/>
                      <a:pt x="437071" y="110000"/>
                    </a:cubicBezTo>
                    <a:cubicBezTo>
                      <a:pt x="437071" y="99409"/>
                      <a:pt x="436149" y="89740"/>
                      <a:pt x="433844" y="80070"/>
                    </a:cubicBezTo>
                    <a:cubicBezTo>
                      <a:pt x="443526" y="75466"/>
                      <a:pt x="454131" y="72703"/>
                      <a:pt x="465657" y="72703"/>
                    </a:cubicBezTo>
                    <a:close/>
                    <a:moveTo>
                      <a:pt x="130480" y="72703"/>
                    </a:moveTo>
                    <a:cubicBezTo>
                      <a:pt x="142006" y="72703"/>
                      <a:pt x="152610" y="75466"/>
                      <a:pt x="162292" y="80070"/>
                    </a:cubicBezTo>
                    <a:cubicBezTo>
                      <a:pt x="159987" y="89740"/>
                      <a:pt x="159065" y="99409"/>
                      <a:pt x="159065" y="110000"/>
                    </a:cubicBezTo>
                    <a:cubicBezTo>
                      <a:pt x="159065" y="139008"/>
                      <a:pt x="167825" y="166635"/>
                      <a:pt x="184423" y="189658"/>
                    </a:cubicBezTo>
                    <a:cubicBezTo>
                      <a:pt x="120336" y="229717"/>
                      <a:pt x="92212" y="300627"/>
                      <a:pt x="80224" y="354039"/>
                    </a:cubicBezTo>
                    <a:lnTo>
                      <a:pt x="6916" y="354039"/>
                    </a:lnTo>
                    <a:cubicBezTo>
                      <a:pt x="5072" y="354039"/>
                      <a:pt x="3228" y="353579"/>
                      <a:pt x="1844" y="352197"/>
                    </a:cubicBezTo>
                    <a:cubicBezTo>
                      <a:pt x="461" y="350355"/>
                      <a:pt x="0" y="348514"/>
                      <a:pt x="0" y="346672"/>
                    </a:cubicBezTo>
                    <a:cubicBezTo>
                      <a:pt x="1844" y="319505"/>
                      <a:pt x="13371" y="229717"/>
                      <a:pt x="87601" y="203471"/>
                    </a:cubicBezTo>
                    <a:cubicBezTo>
                      <a:pt x="68698" y="189658"/>
                      <a:pt x="57632" y="168017"/>
                      <a:pt x="57632" y="144994"/>
                    </a:cubicBezTo>
                    <a:cubicBezTo>
                      <a:pt x="57632" y="104935"/>
                      <a:pt x="90368" y="72703"/>
                      <a:pt x="130480" y="72703"/>
                    </a:cubicBezTo>
                    <a:close/>
                    <a:moveTo>
                      <a:pt x="298299" y="0"/>
                    </a:moveTo>
                    <a:cubicBezTo>
                      <a:pt x="358687" y="0"/>
                      <a:pt x="408011" y="49266"/>
                      <a:pt x="408011" y="110042"/>
                    </a:cubicBezTo>
                    <a:cubicBezTo>
                      <a:pt x="408011" y="144574"/>
                      <a:pt x="391416" y="177725"/>
                      <a:pt x="363297" y="198445"/>
                    </a:cubicBezTo>
                    <a:cubicBezTo>
                      <a:pt x="475313" y="238041"/>
                      <a:pt x="492830" y="374328"/>
                      <a:pt x="495596" y="415306"/>
                    </a:cubicBezTo>
                    <a:cubicBezTo>
                      <a:pt x="495596" y="418529"/>
                      <a:pt x="494674" y="421292"/>
                      <a:pt x="492830" y="423594"/>
                    </a:cubicBezTo>
                    <a:cubicBezTo>
                      <a:pt x="490526" y="425436"/>
                      <a:pt x="487760" y="426817"/>
                      <a:pt x="484994" y="426817"/>
                    </a:cubicBezTo>
                    <a:lnTo>
                      <a:pt x="111144" y="426817"/>
                    </a:lnTo>
                    <a:cubicBezTo>
                      <a:pt x="108378" y="426817"/>
                      <a:pt x="105612" y="425436"/>
                      <a:pt x="103307" y="423594"/>
                    </a:cubicBezTo>
                    <a:cubicBezTo>
                      <a:pt x="101463" y="421292"/>
                      <a:pt x="100541" y="418529"/>
                      <a:pt x="100541" y="415306"/>
                    </a:cubicBezTo>
                    <a:cubicBezTo>
                      <a:pt x="103307" y="374328"/>
                      <a:pt x="120824" y="238041"/>
                      <a:pt x="232841" y="198445"/>
                    </a:cubicBezTo>
                    <a:cubicBezTo>
                      <a:pt x="204260" y="177265"/>
                      <a:pt x="188126" y="145035"/>
                      <a:pt x="188126" y="110042"/>
                    </a:cubicBezTo>
                    <a:cubicBezTo>
                      <a:pt x="188126" y="49266"/>
                      <a:pt x="237451" y="0"/>
                      <a:pt x="298299" y="0"/>
                    </a:cubicBezTo>
                    <a:close/>
                  </a:path>
                </a:pathLst>
              </a:custGeom>
              <a:solidFill>
                <a:srgbClr val="B50F0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9" name="组合 6"/>
            <p:cNvGrpSpPr/>
            <p:nvPr/>
          </p:nvGrpSpPr>
          <p:grpSpPr bwMode="auto">
            <a:xfrm>
              <a:off x="3063946" y="2981125"/>
              <a:ext cx="1662112" cy="512762"/>
              <a:chOff x="3261787" y="3928868"/>
              <a:chExt cx="1662937" cy="513626"/>
            </a:xfrm>
          </p:grpSpPr>
          <p:grpSp>
            <p:nvGrpSpPr>
              <p:cNvPr id="10" name="组合 3"/>
              <p:cNvGrpSpPr/>
              <p:nvPr/>
            </p:nvGrpSpPr>
            <p:grpSpPr bwMode="auto">
              <a:xfrm>
                <a:off x="3261787" y="3928868"/>
                <a:ext cx="1662937" cy="513626"/>
                <a:chOff x="2794557" y="5582687"/>
                <a:chExt cx="1662937" cy="513626"/>
              </a:xfrm>
            </p:grpSpPr>
            <p:sp>
              <p:nvSpPr>
                <p:cNvPr id="12" name="AutoShape 3"/>
                <p:cNvSpPr>
                  <a:spLocks noChangeArrowheads="1"/>
                </p:cNvSpPr>
                <p:nvPr/>
              </p:nvSpPr>
              <p:spPr bwMode="auto">
                <a:xfrm>
                  <a:off x="2794557" y="5582687"/>
                  <a:ext cx="1361992" cy="513623"/>
                </a:xfrm>
                <a:prstGeom prst="rect">
                  <a:avLst/>
                </a:prstGeom>
                <a:solidFill>
                  <a:srgbClr val="B50F0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3200" b="1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 sz="3200" b="1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 sz="3200" b="1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 sz="3200" b="1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 sz="3200" b="1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/>
                  <a:endParaRPr lang="zh-CN" altLang="en-US" sz="2000">
                    <a:solidFill>
                      <a:schemeClr val="bg1"/>
                    </a:solidFill>
                    <a:latin typeface="Times New Roman" panose="02020603050405020304" pitchFamily="18" charset="0"/>
                    <a:ea typeface="微软雅黑" panose="020B0503020204020204" pitchFamily="34" charset="-122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3" name="AutoShape 3"/>
                <p:cNvSpPr>
                  <a:spLocks noChangeArrowheads="1"/>
                </p:cNvSpPr>
                <p:nvPr/>
              </p:nvSpPr>
              <p:spPr bwMode="auto">
                <a:xfrm rot="5400000">
                  <a:off x="4050042" y="5688862"/>
                  <a:ext cx="513625" cy="301278"/>
                </a:xfrm>
                <a:prstGeom prst="triangle">
                  <a:avLst>
                    <a:gd name="adj" fmla="val 51977"/>
                  </a:avLst>
                </a:prstGeom>
                <a:solidFill>
                  <a:srgbClr val="B50F0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 sz="3200" b="1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 sz="3200" b="1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 sz="3200" b="1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 sz="3200" b="1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 sz="3200" b="1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algn="ctr" eaLnBrk="1" hangingPunct="1"/>
                  <a:endParaRPr lang="zh-CN" altLang="en-US" sz="2000">
                    <a:solidFill>
                      <a:schemeClr val="bg1"/>
                    </a:solidFill>
                    <a:latin typeface="Times New Roman" panose="02020603050405020304" pitchFamily="18" charset="0"/>
                    <a:ea typeface="微软雅黑" panose="020B0503020204020204" pitchFamily="34" charset="-122"/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1" name="矩形 2"/>
              <p:cNvSpPr>
                <a:spLocks noChangeArrowheads="1"/>
              </p:cNvSpPr>
              <p:nvPr/>
            </p:nvSpPr>
            <p:spPr bwMode="auto">
              <a:xfrm>
                <a:off x="3328601" y="3970237"/>
                <a:ext cx="1313180" cy="4308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hangingPunct="1"/>
                <a:r>
                  <a:rPr lang="zh-CN" altLang="en-US" sz="2200" dirty="0">
                    <a:solidFill>
                      <a:schemeClr val="bg1"/>
                    </a:solidFill>
                    <a:latin typeface="Times New Roman" panose="02020603050405020304" pitchFamily="18" charset="0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研究方向</a:t>
                </a:r>
              </a:p>
            </p:txBody>
          </p:sp>
        </p:grpSp>
        <p:grpSp>
          <p:nvGrpSpPr>
            <p:cNvPr id="14" name="组合 5"/>
            <p:cNvGrpSpPr/>
            <p:nvPr/>
          </p:nvGrpSpPr>
          <p:grpSpPr bwMode="auto">
            <a:xfrm>
              <a:off x="5043555" y="1900218"/>
              <a:ext cx="3489356" cy="2130425"/>
              <a:chOff x="5040052" y="2885622"/>
              <a:chExt cx="3488832" cy="2130241"/>
            </a:xfrm>
          </p:grpSpPr>
          <p:sp>
            <p:nvSpPr>
              <p:cNvPr id="15" name="Rectangle 18"/>
              <p:cNvSpPr>
                <a:spLocks noChangeArrowheads="1"/>
              </p:cNvSpPr>
              <p:nvPr/>
            </p:nvSpPr>
            <p:spPr bwMode="auto">
              <a:xfrm>
                <a:off x="5256586" y="2885622"/>
                <a:ext cx="3272298" cy="21302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100045" tIns="50022" rIns="100045" bIns="50022">
                <a:spAutoFit/>
              </a:bodyPr>
              <a:lstStyle>
                <a:lvl1pPr defTabSz="1000125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defTabSz="1000125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defTabSz="1000125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defTabSz="1000125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defTabSz="1000125"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defTabSz="10001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defTabSz="10001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defTabSz="10001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defTabSz="1000125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zh-CN" altLang="en-US" sz="2200" dirty="0">
                    <a:latin typeface="Times New Roman" panose="02020603050405020304" pitchFamily="18" charset="0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二氧化碳捕集及封存</a:t>
                </a:r>
                <a:endParaRPr lang="en-US" altLang="zh-CN" sz="2200" dirty="0"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endParaRPr>
              </a:p>
              <a:p>
                <a:pPr eaLnBrk="1" hangingPunct="1">
                  <a:lnSpc>
                    <a:spcPct val="150000"/>
                  </a:lnSpc>
                </a:pPr>
                <a:r>
                  <a:rPr lang="zh-CN" altLang="en-US" sz="2200" dirty="0">
                    <a:latin typeface="Times New Roman" panose="02020603050405020304" pitchFamily="18" charset="0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固态二氧化碳制备</a:t>
                </a:r>
                <a:endParaRPr lang="en-US" altLang="zh-CN" sz="2200" dirty="0"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endParaRPr>
              </a:p>
              <a:p>
                <a:pPr eaLnBrk="1" hangingPunct="1">
                  <a:lnSpc>
                    <a:spcPct val="150000"/>
                  </a:lnSpc>
                </a:pPr>
                <a:r>
                  <a:rPr lang="zh-CN" altLang="en-US" sz="2200" dirty="0">
                    <a:latin typeface="Times New Roman" panose="02020603050405020304" pitchFamily="18" charset="0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二氧化碳绿色清洗技术</a:t>
                </a:r>
                <a:endParaRPr lang="en-US" altLang="zh-CN" sz="2200" dirty="0"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endParaRPr>
              </a:p>
              <a:p>
                <a:pPr eaLnBrk="1" hangingPunct="1">
                  <a:lnSpc>
                    <a:spcPct val="150000"/>
                  </a:lnSpc>
                </a:pPr>
                <a:r>
                  <a:rPr lang="zh-CN" altLang="zh-CN" sz="2200" dirty="0">
                    <a:latin typeface="Times New Roman" panose="02020603050405020304" pitchFamily="18" charset="0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超临界二氧化碳应用开发</a:t>
                </a:r>
              </a:p>
            </p:txBody>
          </p:sp>
          <p:sp>
            <p:nvSpPr>
              <p:cNvPr id="16" name="椭圆 4"/>
              <p:cNvSpPr>
                <a:spLocks noChangeArrowheads="1"/>
              </p:cNvSpPr>
              <p:nvPr/>
            </p:nvSpPr>
            <p:spPr bwMode="auto">
              <a:xfrm>
                <a:off x="5040052" y="3068960"/>
                <a:ext cx="180020" cy="180020"/>
              </a:xfrm>
              <a:prstGeom prst="ellipse">
                <a:avLst/>
              </a:prstGeom>
              <a:solidFill>
                <a:srgbClr val="B50F03"/>
              </a:solidFill>
              <a:ln w="9525" algn="ctr">
                <a:solidFill>
                  <a:srgbClr val="B50F03"/>
                </a:solidFill>
                <a:round/>
              </a:ln>
            </p:spPr>
            <p:txBody>
              <a:bodyPr lIns="0" rIns="0"/>
              <a:lstStyle>
                <a:lvl1pPr marL="355600" indent="-355600">
                  <a:tabLst>
                    <a:tab pos="803275" algn="l"/>
                  </a:tabLs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tabLst>
                    <a:tab pos="803275" algn="l"/>
                  </a:tabLs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tabLst>
                    <a:tab pos="803275" algn="l"/>
                  </a:tabLs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tabLst>
                    <a:tab pos="803275" algn="l"/>
                  </a:tabLs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tabLst>
                    <a:tab pos="803275" algn="l"/>
                  </a:tabLs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803275" algn="l"/>
                  </a:tabLs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803275" algn="l"/>
                  </a:tabLs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803275" algn="l"/>
                  </a:tabLs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803275" algn="l"/>
                  </a:tabLs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dist" eaLnBrk="1" hangingPunct="1">
                  <a:lnSpc>
                    <a:spcPct val="15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anose="05000000000000000000" pitchFamily="2" charset="2"/>
                  <a:buNone/>
                </a:pPr>
                <a:endParaRPr lang="zh-CN" altLang="en-US">
                  <a:latin typeface="Times New Roman" panose="02020603050405020304" pitchFamily="18" charset="0"/>
                  <a:ea typeface="楷体_GB2312" panose="02010609030101010101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椭圆 24"/>
              <p:cNvSpPr>
                <a:spLocks noChangeArrowheads="1"/>
              </p:cNvSpPr>
              <p:nvPr/>
            </p:nvSpPr>
            <p:spPr bwMode="auto">
              <a:xfrm>
                <a:off x="5040052" y="3600019"/>
                <a:ext cx="180020" cy="180020"/>
              </a:xfrm>
              <a:prstGeom prst="ellipse">
                <a:avLst/>
              </a:prstGeom>
              <a:solidFill>
                <a:srgbClr val="B50F03"/>
              </a:solidFill>
              <a:ln w="9525" algn="ctr">
                <a:solidFill>
                  <a:srgbClr val="B50F03"/>
                </a:solidFill>
                <a:round/>
              </a:ln>
            </p:spPr>
            <p:txBody>
              <a:bodyPr lIns="0" rIns="0"/>
              <a:lstStyle>
                <a:lvl1pPr marL="355600" indent="-355600">
                  <a:tabLst>
                    <a:tab pos="803275" algn="l"/>
                  </a:tabLs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tabLst>
                    <a:tab pos="803275" algn="l"/>
                  </a:tabLs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tabLst>
                    <a:tab pos="803275" algn="l"/>
                  </a:tabLs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tabLst>
                    <a:tab pos="803275" algn="l"/>
                  </a:tabLs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tabLst>
                    <a:tab pos="803275" algn="l"/>
                  </a:tabLs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803275" algn="l"/>
                  </a:tabLs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803275" algn="l"/>
                  </a:tabLs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803275" algn="l"/>
                  </a:tabLs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803275" algn="l"/>
                  </a:tabLs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dist" eaLnBrk="1" hangingPunct="1">
                  <a:lnSpc>
                    <a:spcPct val="15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anose="05000000000000000000" pitchFamily="2" charset="2"/>
                  <a:buNone/>
                </a:pPr>
                <a:endParaRPr lang="zh-CN" altLang="en-US">
                  <a:latin typeface="Times New Roman" panose="02020603050405020304" pitchFamily="18" charset="0"/>
                  <a:ea typeface="楷体_GB2312" panose="02010609030101010101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8" name="椭圆 25"/>
              <p:cNvSpPr>
                <a:spLocks noChangeArrowheads="1"/>
              </p:cNvSpPr>
              <p:nvPr/>
            </p:nvSpPr>
            <p:spPr bwMode="auto">
              <a:xfrm>
                <a:off x="5040052" y="4131078"/>
                <a:ext cx="180020" cy="180020"/>
              </a:xfrm>
              <a:prstGeom prst="ellipse">
                <a:avLst/>
              </a:prstGeom>
              <a:solidFill>
                <a:srgbClr val="B50F03"/>
              </a:solidFill>
              <a:ln w="9525" algn="ctr">
                <a:solidFill>
                  <a:srgbClr val="B50F03"/>
                </a:solidFill>
                <a:round/>
              </a:ln>
            </p:spPr>
            <p:txBody>
              <a:bodyPr lIns="0" rIns="0"/>
              <a:lstStyle>
                <a:lvl1pPr marL="355600" indent="-355600">
                  <a:tabLst>
                    <a:tab pos="803275" algn="l"/>
                  </a:tabLs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tabLst>
                    <a:tab pos="803275" algn="l"/>
                  </a:tabLs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tabLst>
                    <a:tab pos="803275" algn="l"/>
                  </a:tabLs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tabLst>
                    <a:tab pos="803275" algn="l"/>
                  </a:tabLs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tabLst>
                    <a:tab pos="803275" algn="l"/>
                  </a:tabLs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803275" algn="l"/>
                  </a:tabLs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803275" algn="l"/>
                  </a:tabLs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803275" algn="l"/>
                  </a:tabLs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803275" algn="l"/>
                  </a:tabLs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dist" eaLnBrk="1" hangingPunct="1">
                  <a:lnSpc>
                    <a:spcPct val="15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anose="05000000000000000000" pitchFamily="2" charset="2"/>
                  <a:buNone/>
                </a:pPr>
                <a:endParaRPr lang="zh-CN" altLang="en-US">
                  <a:latin typeface="Times New Roman" panose="02020603050405020304" pitchFamily="18" charset="0"/>
                  <a:ea typeface="楷体_GB2312" panose="02010609030101010101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椭圆 26"/>
              <p:cNvSpPr>
                <a:spLocks noChangeArrowheads="1"/>
              </p:cNvSpPr>
              <p:nvPr/>
            </p:nvSpPr>
            <p:spPr bwMode="auto">
              <a:xfrm>
                <a:off x="5040052" y="4662137"/>
                <a:ext cx="180020" cy="180020"/>
              </a:xfrm>
              <a:prstGeom prst="ellipse">
                <a:avLst/>
              </a:prstGeom>
              <a:solidFill>
                <a:srgbClr val="B50F03"/>
              </a:solidFill>
              <a:ln w="9525" algn="ctr">
                <a:solidFill>
                  <a:srgbClr val="B50F03"/>
                </a:solidFill>
                <a:round/>
              </a:ln>
            </p:spPr>
            <p:txBody>
              <a:bodyPr lIns="0" rIns="0"/>
              <a:lstStyle>
                <a:lvl1pPr marL="355600" indent="-355600">
                  <a:tabLst>
                    <a:tab pos="803275" algn="l"/>
                  </a:tabLs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tabLst>
                    <a:tab pos="803275" algn="l"/>
                  </a:tabLs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tabLst>
                    <a:tab pos="803275" algn="l"/>
                  </a:tabLs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tabLst>
                    <a:tab pos="803275" algn="l"/>
                  </a:tabLs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tabLst>
                    <a:tab pos="803275" algn="l"/>
                  </a:tabLs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803275" algn="l"/>
                  </a:tabLs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803275" algn="l"/>
                  </a:tabLs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803275" algn="l"/>
                  </a:tabLs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803275" algn="l"/>
                  </a:tabLst>
                  <a:defRPr sz="3200" b="1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dist" eaLnBrk="1" hangingPunct="1">
                  <a:lnSpc>
                    <a:spcPct val="150000"/>
                  </a:lnSpc>
                  <a:spcBef>
                    <a:spcPct val="20000"/>
                  </a:spcBef>
                  <a:buClr>
                    <a:schemeClr val="accent2"/>
                  </a:buClr>
                  <a:buFont typeface="Wingdings" panose="05000000000000000000" pitchFamily="2" charset="2"/>
                  <a:buNone/>
                </a:pPr>
                <a:endParaRPr lang="zh-CN" altLang="en-US">
                  <a:latin typeface="Times New Roman" panose="02020603050405020304" pitchFamily="18" charset="0"/>
                  <a:ea typeface="楷体_GB2312" panose="02010609030101010101" charset="-122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27" name="文本框 1"/>
          <p:cNvSpPr txBox="1">
            <a:spLocks noChangeArrowheads="1"/>
          </p:cNvSpPr>
          <p:nvPr/>
        </p:nvSpPr>
        <p:spPr bwMode="auto">
          <a:xfrm>
            <a:off x="620897" y="361505"/>
            <a:ext cx="683958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2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1. 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***</a:t>
            </a:r>
            <a:r>
              <a:rPr lang="zh-CN" altLang="en-US" sz="2800" b="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智</a:t>
            </a:r>
            <a:r>
              <a:rPr lang="zh-CN" altLang="en-US" sz="2800" b="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能制造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团队基本情况</a:t>
            </a:r>
          </a:p>
        </p:txBody>
      </p:sp>
      <p:grpSp>
        <p:nvGrpSpPr>
          <p:cNvPr id="28" name="组合 27"/>
          <p:cNvGrpSpPr/>
          <p:nvPr/>
        </p:nvGrpSpPr>
        <p:grpSpPr>
          <a:xfrm>
            <a:off x="444508" y="888802"/>
            <a:ext cx="10934692" cy="95227"/>
            <a:chOff x="444508" y="812602"/>
            <a:chExt cx="10934692" cy="95227"/>
          </a:xfrm>
        </p:grpSpPr>
        <p:sp>
          <p:nvSpPr>
            <p:cNvPr id="29" name="矩形 28"/>
            <p:cNvSpPr/>
            <p:nvPr/>
          </p:nvSpPr>
          <p:spPr>
            <a:xfrm>
              <a:off x="444508" y="812602"/>
              <a:ext cx="4154586" cy="95227"/>
            </a:xfrm>
            <a:prstGeom prst="rect">
              <a:avLst/>
            </a:prstGeom>
            <a:gradFill>
              <a:gsLst>
                <a:gs pos="82188">
                  <a:srgbClr val="C00000"/>
                </a:gs>
                <a:gs pos="0">
                  <a:schemeClr val="accent2">
                    <a:lumMod val="89000"/>
                  </a:schemeClr>
                </a:gs>
                <a:gs pos="23000">
                  <a:schemeClr val="accent2">
                    <a:lumMod val="89000"/>
                  </a:schemeClr>
                </a:gs>
                <a:gs pos="69000">
                  <a:schemeClr val="accent2">
                    <a:lumMod val="75000"/>
                  </a:schemeClr>
                </a:gs>
                <a:gs pos="97000">
                  <a:schemeClr val="accent2">
                    <a:lumMod val="70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30" name="直接连接符 29"/>
            <p:cNvCxnSpPr/>
            <p:nvPr/>
          </p:nvCxnSpPr>
          <p:spPr>
            <a:xfrm>
              <a:off x="4406900" y="830216"/>
              <a:ext cx="6972300" cy="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chemeClr val="accent2">
                      <a:lumMod val="89000"/>
                    </a:schemeClr>
                  </a:gs>
                  <a:gs pos="23000">
                    <a:schemeClr val="accent2">
                      <a:lumMod val="89000"/>
                    </a:schemeClr>
                  </a:gs>
                  <a:gs pos="69000">
                    <a:schemeClr val="accent2">
                      <a:lumMod val="75000"/>
                    </a:schemeClr>
                  </a:gs>
                  <a:gs pos="97000">
                    <a:schemeClr val="accent2">
                      <a:lumMod val="7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文本框 31"/>
          <p:cNvSpPr txBox="1"/>
          <p:nvPr/>
        </p:nvSpPr>
        <p:spPr>
          <a:xfrm>
            <a:off x="803814" y="4311539"/>
            <a:ext cx="6168226" cy="1245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25000"/>
              </a:lnSpc>
              <a:buFont typeface="Wingdings" panose="05000000000000000000" pitchFamily="2" charset="2"/>
              <a:buChar char="u"/>
            </a:pPr>
            <a:r>
              <a:rPr lang="zh-CN" altLang="en-US" sz="20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福建省科技进步奖三等</a:t>
            </a:r>
            <a:r>
              <a:rPr lang="zh-CN" altLang="en-US" sz="20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奖</a:t>
            </a:r>
            <a:r>
              <a:rPr lang="en-US" altLang="zh-CN" sz="20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zh-CN" altLang="en-US" sz="20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项</a:t>
            </a:r>
            <a:endParaRPr lang="en-US" altLang="zh-CN" sz="20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25000"/>
              </a:lnSpc>
              <a:buFont typeface="Wingdings" panose="05000000000000000000" pitchFamily="2" charset="2"/>
              <a:buChar char="u"/>
            </a:pPr>
            <a:r>
              <a:rPr lang="zh-CN" altLang="en-US" sz="20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厦门市科技进步奖三等</a:t>
            </a:r>
            <a:r>
              <a:rPr lang="zh-CN" altLang="en-US" sz="20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奖</a:t>
            </a:r>
            <a:r>
              <a:rPr lang="en-US" altLang="zh-CN" sz="20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zh-CN" altLang="en-US" sz="20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项</a:t>
            </a:r>
            <a:endParaRPr lang="en-US" altLang="zh-CN" sz="20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25000"/>
              </a:lnSpc>
              <a:buFont typeface="Wingdings" panose="05000000000000000000" pitchFamily="2" charset="2"/>
              <a:buChar char="u"/>
            </a:pPr>
            <a:r>
              <a:rPr lang="zh-CN" altLang="en-US" sz="20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厦门市专利奖三等</a:t>
            </a:r>
            <a:r>
              <a:rPr lang="zh-CN" altLang="en-US" sz="20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奖</a:t>
            </a:r>
            <a:r>
              <a:rPr lang="en-US" altLang="zh-CN" sz="20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zh-CN" altLang="en-US" sz="20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项</a:t>
            </a:r>
            <a:endParaRPr lang="en-US" altLang="zh-CN" sz="20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6343516" y="4279423"/>
            <a:ext cx="6062327" cy="124523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marL="342900" indent="-342900">
              <a:lnSpc>
                <a:spcPct val="125000"/>
              </a:lnSpc>
              <a:buFont typeface="Wingdings" panose="05000000000000000000" pitchFamily="2" charset="2"/>
              <a:buChar char="u"/>
              <a:defRPr sz="2200"/>
            </a:lvl1pPr>
          </a:lstStyle>
          <a:p>
            <a:r>
              <a:rPr lang="zh-CN" altLang="en-US" sz="20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国家绿色新产</a:t>
            </a:r>
            <a:r>
              <a:rPr lang="zh-CN" altLang="en-US" sz="20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品</a:t>
            </a:r>
            <a:r>
              <a:rPr lang="en-US" altLang="zh-CN" sz="20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zh-CN" altLang="en-US" sz="20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项</a:t>
            </a:r>
            <a:endParaRPr lang="en-US" altLang="zh-CN" sz="20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zh-CN" altLang="en-US" sz="20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发表</a:t>
            </a:r>
            <a:r>
              <a:rPr lang="en-US" altLang="zh-CN" sz="20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SCI</a:t>
            </a:r>
            <a:r>
              <a:rPr lang="zh-CN" altLang="en-US" sz="20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论</a:t>
            </a:r>
            <a:r>
              <a:rPr lang="zh-CN" altLang="en-US" sz="20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文</a:t>
            </a:r>
            <a:r>
              <a:rPr lang="en-US" altLang="zh-CN" sz="20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zh-CN" altLang="en-US" sz="20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余</a:t>
            </a:r>
            <a:r>
              <a:rPr lang="zh-CN" altLang="en-US" sz="20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篇，出版学术专</a:t>
            </a:r>
            <a:r>
              <a:rPr lang="zh-CN" altLang="en-US" sz="20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著</a:t>
            </a:r>
            <a:r>
              <a:rPr lang="en-US" altLang="zh-CN" sz="20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zh-CN" altLang="en-US" sz="20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部</a:t>
            </a:r>
            <a:endParaRPr lang="en-US" altLang="zh-CN" sz="20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zh-CN" altLang="en-US" sz="20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授权中国发明专</a:t>
            </a:r>
            <a:r>
              <a:rPr lang="zh-CN" altLang="en-US" sz="20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利</a:t>
            </a:r>
            <a:r>
              <a:rPr lang="en-US" altLang="zh-CN" sz="20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zh-CN" altLang="en-US" sz="20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余</a:t>
            </a:r>
            <a:r>
              <a:rPr lang="zh-CN" altLang="en-US" sz="2000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项，专利转</a:t>
            </a:r>
            <a:r>
              <a:rPr lang="zh-CN" altLang="en-US" sz="20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让</a:t>
            </a:r>
            <a:r>
              <a:rPr lang="en-US" altLang="zh-CN" sz="20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</a:t>
            </a:r>
            <a:r>
              <a:rPr lang="zh-CN" altLang="en-US" sz="2000" b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项</a:t>
            </a:r>
            <a:endParaRPr lang="zh-CN" altLang="en-US" sz="2000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645632" y="3930163"/>
            <a:ext cx="630454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近五年团队主要研究成果：</a:t>
            </a:r>
            <a:endParaRPr lang="en-US" altLang="zh-CN" sz="2400" b="1" dirty="0">
              <a:solidFill>
                <a:srgbClr val="C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9" name="Line 27"/>
          <p:cNvSpPr>
            <a:spLocks noChangeShapeType="1"/>
          </p:cNvSpPr>
          <p:nvPr/>
        </p:nvSpPr>
        <p:spPr bwMode="gray">
          <a:xfrm rot="5400000" flipH="1">
            <a:off x="5879417" y="-1607368"/>
            <a:ext cx="46622" cy="10736911"/>
          </a:xfrm>
          <a:prstGeom prst="line">
            <a:avLst/>
          </a:prstGeom>
          <a:noFill/>
          <a:ln w="15875">
            <a:solidFill>
              <a:srgbClr val="C00000"/>
            </a:solidFill>
            <a:round/>
          </a:ln>
        </p:spPr>
        <p:txBody>
          <a:bodyPr wrap="none" anchor="ctr"/>
          <a:lstStyle/>
          <a:p>
            <a:pPr>
              <a:defRPr/>
            </a:pPr>
            <a:endParaRPr lang="zh-CN" altLang="en-US" dirty="0">
              <a:highlight>
                <a:srgbClr val="CC0000"/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12776" y="5584137"/>
            <a:ext cx="10311807" cy="1168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zh-CN" altLang="en-US" sz="20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zh-CN" altLang="en-US" sz="2000" b="1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团队获批国防科技</a:t>
            </a:r>
            <a:r>
              <a:rPr lang="en-US" altLang="zh-CN" sz="2000" b="1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173</a:t>
            </a:r>
            <a:r>
              <a:rPr lang="zh-CN" altLang="en-US" sz="2000" b="1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项目（子课题</a:t>
            </a:r>
            <a:r>
              <a:rPr lang="zh-CN" altLang="en-US" sz="2000" b="1" dirty="0" smtClean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r>
              <a:rPr lang="en-US" altLang="zh-CN" sz="20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  项</a:t>
            </a:r>
            <a:r>
              <a:rPr lang="zh-CN" altLang="en-US" sz="2000" b="1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zh-CN" sz="2000" b="1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国家自然科学基金</a:t>
            </a:r>
            <a:r>
              <a:rPr lang="zh-CN" altLang="zh-CN" sz="2000" b="1" dirty="0" smtClean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项</a:t>
            </a:r>
            <a:r>
              <a:rPr lang="en-US" altLang="zh-CN" sz="20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zh-CN" altLang="zh-CN" sz="20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项</a:t>
            </a:r>
            <a:r>
              <a:rPr lang="zh-CN" altLang="zh-CN" sz="2000" b="1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，作为合作单位参与工信部绿色制造项目、发改委生态文明专</a:t>
            </a:r>
            <a:r>
              <a:rPr lang="zh-CN" altLang="zh-CN" sz="2000" b="1" dirty="0" smtClean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项</a:t>
            </a:r>
            <a:r>
              <a:rPr lang="en-US" altLang="zh-CN" sz="20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 项</a:t>
            </a:r>
            <a:r>
              <a:rPr lang="zh-CN" altLang="en-US" sz="2000" b="1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、国防重点实验室开放基</a:t>
            </a:r>
            <a:r>
              <a:rPr lang="zh-CN" altLang="en-US" sz="2000" b="1" dirty="0" smtClean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金</a:t>
            </a:r>
            <a:r>
              <a:rPr lang="en-US" altLang="zh-CN" sz="20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 项</a:t>
            </a:r>
            <a:r>
              <a:rPr lang="zh-CN" altLang="en-US" sz="2000" b="1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、福建省重大区域专</a:t>
            </a:r>
            <a:r>
              <a:rPr lang="zh-CN" altLang="en-US" sz="2000" b="1" dirty="0" smtClean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项</a:t>
            </a:r>
            <a:r>
              <a:rPr lang="en-US" altLang="zh-CN" sz="20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 项</a:t>
            </a:r>
            <a:r>
              <a:rPr lang="zh-CN" altLang="en-US" sz="2000" b="1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zh-CN" altLang="zh-CN" sz="2000" b="1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厦门市重大科技项</a:t>
            </a:r>
            <a:r>
              <a:rPr lang="zh-CN" altLang="zh-CN" sz="2000" b="1" dirty="0" smtClean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目</a:t>
            </a:r>
            <a:r>
              <a:rPr lang="en-US" altLang="zh-CN" sz="20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zh-CN" altLang="zh-CN" sz="20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项</a:t>
            </a:r>
            <a:r>
              <a:rPr lang="zh-CN" altLang="en-US" sz="2000" b="1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以及中国航天军民融合课</a:t>
            </a:r>
            <a:r>
              <a:rPr lang="zh-CN" altLang="en-US" sz="2000" b="1" dirty="0" smtClean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题</a:t>
            </a:r>
            <a:r>
              <a:rPr lang="en-US" altLang="zh-CN" sz="20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 余项</a:t>
            </a:r>
            <a:r>
              <a:rPr lang="zh-CN" altLang="en-US" sz="2000" b="1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en-US" sz="2000" b="1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TJjZjNlNmI3MmYzMzdhNjMyNTZhMGZlZjk5MmZmMWQ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546</Words>
  <Application>Microsoft Office PowerPoint</Application>
  <PresentationFormat>自定义</PresentationFormat>
  <Paragraphs>33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WPS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xb21cn</cp:lastModifiedBy>
  <cp:revision>6</cp:revision>
  <dcterms:created xsi:type="dcterms:W3CDTF">2023-08-09T12:44:00Z</dcterms:created>
  <dcterms:modified xsi:type="dcterms:W3CDTF">2024-09-11T03:14:19Z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2052-12.1.0.16399</vt:lpwstr>
  </property>
</Properties>
</file>