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341" r:id="rId2"/>
    <p:sldId id="342" r:id="rId3"/>
    <p:sldId id="343" r:id="rId4"/>
    <p:sldId id="344" r:id="rId5"/>
    <p:sldId id="257" r:id="rId6"/>
    <p:sldId id="258" r:id="rId7"/>
    <p:sldId id="259" r:id="rId8"/>
    <p:sldId id="261" r:id="rId9"/>
    <p:sldId id="324" r:id="rId10"/>
    <p:sldId id="263" r:id="rId11"/>
    <p:sldId id="264" r:id="rId12"/>
    <p:sldId id="265" r:id="rId13"/>
    <p:sldId id="266" r:id="rId14"/>
    <p:sldId id="267" r:id="rId15"/>
    <p:sldId id="268" r:id="rId16"/>
    <p:sldId id="308" r:id="rId17"/>
    <p:sldId id="270" r:id="rId18"/>
    <p:sldId id="325" r:id="rId19"/>
    <p:sldId id="362" r:id="rId20"/>
    <p:sldId id="363" r:id="rId21"/>
    <p:sldId id="274" r:id="rId22"/>
    <p:sldId id="275" r:id="rId23"/>
    <p:sldId id="276" r:id="rId24"/>
    <p:sldId id="327" r:id="rId25"/>
    <p:sldId id="328" r:id="rId26"/>
    <p:sldId id="364" r:id="rId27"/>
    <p:sldId id="340" r:id="rId28"/>
    <p:sldId id="279" r:id="rId29"/>
    <p:sldId id="280" r:id="rId30"/>
    <p:sldId id="281" r:id="rId31"/>
    <p:sldId id="282" r:id="rId32"/>
    <p:sldId id="284" r:id="rId33"/>
    <p:sldId id="332" r:id="rId34"/>
    <p:sldId id="333" r:id="rId35"/>
    <p:sldId id="334" r:id="rId36"/>
    <p:sldId id="358" r:id="rId37"/>
    <p:sldId id="289" r:id="rId38"/>
    <p:sldId id="290" r:id="rId39"/>
    <p:sldId id="346" r:id="rId40"/>
    <p:sldId id="338" r:id="rId41"/>
    <p:sldId id="347" r:id="rId42"/>
    <p:sldId id="348" r:id="rId43"/>
    <p:sldId id="349" r:id="rId44"/>
    <p:sldId id="292" r:id="rId45"/>
    <p:sldId id="296" r:id="rId46"/>
    <p:sldId id="297" r:id="rId47"/>
    <p:sldId id="305" r:id="rId48"/>
    <p:sldId id="306" r:id="rId49"/>
    <p:sldId id="307" r:id="rId50"/>
    <p:sldId id="298" r:id="rId51"/>
    <p:sldId id="367" r:id="rId52"/>
    <p:sldId id="368" r:id="rId53"/>
    <p:sldId id="353" r:id="rId54"/>
    <p:sldId id="301" r:id="rId55"/>
    <p:sldId id="322" r:id="rId56"/>
    <p:sldId id="339" r:id="rId57"/>
    <p:sldId id="354" r:id="rId58"/>
    <p:sldId id="359" r:id="rId59"/>
    <p:sldId id="345" r:id="rId60"/>
  </p:sldIdLst>
  <p:sldSz cx="9144000" cy="6858000" type="screen4x3"/>
  <p:notesSz cx="6858000" cy="9144000"/>
  <p:defaultTextStyle>
    <a:defPPr>
      <a:defRPr lang="zh-CN"/>
    </a:defPPr>
    <a:lvl1pPr marL="0" lvl="0"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FF"/>
    <a:srgbClr val="FF00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33"/>
    <p:restoredTop sz="83429"/>
  </p:normalViewPr>
  <p:slideViewPr>
    <p:cSldViewPr showGuides="1">
      <p:cViewPr varScale="1">
        <p:scale>
          <a:sx n="75" d="100"/>
          <a:sy n="75" d="100"/>
        </p:scale>
        <p:origin x="-1458" y="-8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121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pPr lvl="0" algn="r" eaLnBrk="1" hangingPunct="1"/>
              <a:t>‹#›</a:t>
            </a:fld>
            <a:endParaRPr lang="en-US" altLang="zh-CN"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349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pPr lvl="0" algn="r" eaLnBrk="1" hangingPunct="1"/>
              <a:t>‹#›</a:t>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pPr lvl="0" algn="r" eaLnBrk="1" hangingPunct="1"/>
              <a:t>4</a:t>
            </a:fld>
            <a:endParaRPr lang="en-US" altLang="zh-CN" sz="1200" dirty="0"/>
          </a:p>
        </p:txBody>
      </p:sp>
      <p:sp>
        <p:nvSpPr>
          <p:cNvPr id="64515" name="Rectangle 2"/>
          <p:cNvSpPr>
            <a:spLocks noGrp="1" noRot="1" noChangeAspect="1" noTextEdit="1"/>
          </p:cNvSpPr>
          <p:nvPr>
            <p:ph type="sldImg"/>
          </p:nvPr>
        </p:nvSpPr>
        <p:spPr/>
      </p:sp>
      <p:sp>
        <p:nvSpPr>
          <p:cNvPr id="64516" name="Rectangle 3"/>
          <p:cNvSpPr>
            <a:spLocks noGrp="1"/>
          </p:cNvSpPr>
          <p:nvPr>
            <p:ph type="body" idx="1"/>
          </p:nvPr>
        </p:nvSpPr>
        <p:spPr/>
        <p:txBody>
          <a:bodyPr wrap="square" lIns="91440" tIns="45720" rIns="91440" bIns="45720" anchor="t"/>
          <a:lstStyle/>
          <a:p>
            <a:pPr lvl="1"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pPr lvl="0" algn="r" eaLnBrk="1" hangingPunct="1"/>
              <a:t>46</a:t>
            </a:fld>
            <a:endParaRPr lang="en-US" altLang="zh-CN" sz="1200" dirty="0"/>
          </a:p>
        </p:txBody>
      </p:sp>
      <p:sp>
        <p:nvSpPr>
          <p:cNvPr id="65539" name="Rectangle 2"/>
          <p:cNvSpPr>
            <a:spLocks noGrp="1" noRot="1" noChangeAspect="1" noTextEdit="1"/>
          </p:cNvSpPr>
          <p:nvPr>
            <p:ph type="sldImg"/>
          </p:nvPr>
        </p:nvSpPr>
        <p:spPr/>
      </p:sp>
      <p:sp>
        <p:nvSpPr>
          <p:cNvPr id="65540" name="Rectangle 3"/>
          <p:cNvSpPr>
            <a:spLocks noGrp="1"/>
          </p:cNvSpPr>
          <p:nvPr>
            <p:ph type="body" idx="1"/>
          </p:nvPr>
        </p:nvSpPr>
        <p:spPr/>
        <p:txBody>
          <a:bodyPr wrap="square" lIns="91440" tIns="45720" rIns="91440" bIns="45720" anchor="t"/>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100355" name="Rectangle 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solidFill>
                  <a:srgbClr val="0000FF"/>
                </a:solidFill>
              </a:defRPr>
            </a:lvl1pPr>
          </a:lstStyle>
          <a:p>
            <a:r>
              <a:rPr lang="zh-CN" altLang="en-US"/>
              <a:t>单击此处编辑母版副标题样式</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81A68A7-D3A6-4386-A05D-853A9D2446D7}"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a:fld id="{9A0DB2DC-4C9A-4742-B13C-FB6460FD3503}" type="slidenum">
              <a:rPr lang="en-US" altLang="zh-CN" dirty="0"/>
              <a:pPr algn="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4800"/>
            <a:ext cx="2057400" cy="5821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04800"/>
            <a:ext cx="6019800" cy="5821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200" b="0" i="0" u="none" strike="noStrike" kern="0" cap="none" spc="0" normalizeH="0" baseline="0" noProof="0" smtClean="0">
              <a:ln>
                <a:noFill/>
              </a:ln>
              <a:solidFill>
                <a:srgbClr val="CC00FF"/>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CC00FF"/>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304800"/>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23AB99C9-4688-46FD-A30D-BC2BC3FC3DBB}"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图书馆资源与服务导引</a:t>
            </a: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rgbClr val="0000FF"/>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rgbClr val="0000FF"/>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rgbClr val="0000FF"/>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rgbClr val="0000FF"/>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rgbClr val="0000FF"/>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rgbClr val="0000FF"/>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rgbClr val="0000FF"/>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200">
          <a:solidFill>
            <a:srgbClr val="CC00FF"/>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ü"/>
        <a:defRPr sz="2800">
          <a:solidFill>
            <a:srgbClr val="CC00FF"/>
          </a:solidFill>
          <a:latin typeface="+mn-lt"/>
          <a:ea typeface="+mn-ea"/>
        </a:defRPr>
      </a:lvl2pPr>
      <a:lvl3pPr marL="1143000" indent="-228600" algn="l" rtl="0" eaLnBrk="0" fontAlgn="base" hangingPunct="0">
        <a:spcBef>
          <a:spcPct val="20000"/>
        </a:spcBef>
        <a:spcAft>
          <a:spcPct val="0"/>
        </a:spcAft>
        <a:buChar char="•"/>
        <a:defRPr sz="2400">
          <a:solidFill>
            <a:srgbClr val="CC00FF"/>
          </a:solidFill>
          <a:latin typeface="+mn-lt"/>
          <a:ea typeface="+mn-ea"/>
        </a:defRPr>
      </a:lvl3pPr>
      <a:lvl4pPr marL="1600200" indent="-228600" algn="l" rtl="0" eaLnBrk="0" fontAlgn="base" hangingPunct="0">
        <a:spcBef>
          <a:spcPct val="20000"/>
        </a:spcBef>
        <a:spcAft>
          <a:spcPct val="0"/>
        </a:spcAft>
        <a:buChar char="–"/>
        <a:defRPr sz="2000">
          <a:solidFill>
            <a:srgbClr val="CC00FF"/>
          </a:solidFill>
          <a:latin typeface="+mn-lt"/>
          <a:ea typeface="+mn-ea"/>
        </a:defRPr>
      </a:lvl4pPr>
      <a:lvl5pPr marL="2057400" indent="-228600" algn="l" rtl="0" eaLnBrk="0" fontAlgn="base" hangingPunct="0">
        <a:spcBef>
          <a:spcPct val="20000"/>
        </a:spcBef>
        <a:spcAft>
          <a:spcPct val="0"/>
        </a:spcAft>
        <a:buChar char="»"/>
        <a:defRPr sz="2000">
          <a:solidFill>
            <a:srgbClr val="CC00FF"/>
          </a:solidFill>
          <a:latin typeface="+mn-lt"/>
          <a:ea typeface="+mn-ea"/>
        </a:defRPr>
      </a:lvl5pPr>
      <a:lvl6pPr marL="2514600" indent="-228600" algn="l" rtl="0" fontAlgn="base">
        <a:spcBef>
          <a:spcPct val="20000"/>
        </a:spcBef>
        <a:spcAft>
          <a:spcPct val="0"/>
        </a:spcAft>
        <a:buChar char="»"/>
        <a:defRPr sz="2000">
          <a:solidFill>
            <a:srgbClr val="CC00FF"/>
          </a:solidFill>
          <a:latin typeface="+mn-lt"/>
          <a:ea typeface="+mn-ea"/>
        </a:defRPr>
      </a:lvl6pPr>
      <a:lvl7pPr marL="2971800" indent="-228600" algn="l" rtl="0" fontAlgn="base">
        <a:spcBef>
          <a:spcPct val="20000"/>
        </a:spcBef>
        <a:spcAft>
          <a:spcPct val="0"/>
        </a:spcAft>
        <a:buChar char="»"/>
        <a:defRPr sz="2000">
          <a:solidFill>
            <a:srgbClr val="CC00FF"/>
          </a:solidFill>
          <a:latin typeface="+mn-lt"/>
          <a:ea typeface="+mn-ea"/>
        </a:defRPr>
      </a:lvl7pPr>
      <a:lvl8pPr marL="3429000" indent="-228600" algn="l" rtl="0" fontAlgn="base">
        <a:spcBef>
          <a:spcPct val="20000"/>
        </a:spcBef>
        <a:spcAft>
          <a:spcPct val="0"/>
        </a:spcAft>
        <a:buChar char="»"/>
        <a:defRPr sz="2000">
          <a:solidFill>
            <a:srgbClr val="CC00FF"/>
          </a:solidFill>
          <a:latin typeface="+mn-lt"/>
          <a:ea typeface="+mn-ea"/>
        </a:defRPr>
      </a:lvl8pPr>
      <a:lvl9pPr marL="3886200" indent="-228600" algn="l" rtl="0" fontAlgn="base">
        <a:spcBef>
          <a:spcPct val="20000"/>
        </a:spcBef>
        <a:spcAft>
          <a:spcPct val="0"/>
        </a:spcAft>
        <a:buChar char="»"/>
        <a:defRPr sz="2000">
          <a:solidFill>
            <a:srgbClr val="CC00F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ib.xit.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10.0.3.12:8080/opac/cls_browsing.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ib.xit.edu.c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lib.xit.edu.c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a:xfrm>
            <a:off x="685800" y="2143760"/>
            <a:ext cx="7772400" cy="1470025"/>
          </a:xfrm>
        </p:spPr>
        <p:txBody>
          <a:bodyPr vert="horz" wrap="square" lIns="91440" tIns="45720" rIns="91440" bIns="45720" anchor="ctr"/>
          <a:lstStyle/>
          <a:p>
            <a:pPr eaLnBrk="1" hangingPunct="1"/>
            <a:r>
              <a:rPr lang="zh-CN" altLang="en-US" sz="5900" dirty="0">
                <a:latin typeface="+mj-lt"/>
                <a:ea typeface="+mj-ea"/>
                <a:cs typeface="+mj-cs"/>
              </a:rPr>
              <a:t>热烈欢迎新同学！</a:t>
            </a:r>
          </a:p>
        </p:txBody>
      </p:sp>
      <p:sp>
        <p:nvSpPr>
          <p:cNvPr id="3075" name="Rectangle 5"/>
          <p:cNvSpPr>
            <a:spLocks noGrp="1"/>
          </p:cNvSpPr>
          <p:nvPr>
            <p:ph type="subTitle" idx="1"/>
          </p:nvPr>
        </p:nvSpPr>
        <p:spPr/>
        <p:txBody>
          <a:bodyPr vert="horz" wrap="square" lIns="91440" tIns="45720" rIns="91440" bIns="45720" anchor="t"/>
          <a:lstStyle/>
          <a:p>
            <a:pPr eaLnBrk="1" hangingPunct="1">
              <a:buFont typeface="Wingdings" panose="05000000000000000000" pitchFamily="2" charset="2"/>
            </a:pPr>
            <a:r>
              <a:rPr lang="zh-CN" altLang="en-US" dirty="0">
                <a:solidFill>
                  <a:srgbClr val="0000FF"/>
                </a:solidFill>
                <a:latin typeface="+mn-lt"/>
                <a:ea typeface="楷体_GB2312" pitchFamily="49" charset="-122"/>
                <a:cs typeface="+mn-cs"/>
              </a:rPr>
              <a:t>厦门工学院图书馆</a:t>
            </a:r>
          </a:p>
          <a:p>
            <a:pPr eaLnBrk="1" hangingPunct="1">
              <a:buFont typeface="Wingdings" panose="05000000000000000000" pitchFamily="2" charset="2"/>
            </a:pPr>
            <a:r>
              <a:rPr lang="en-US" altLang="zh-CN" i="1" dirty="0">
                <a:solidFill>
                  <a:srgbClr val="0000FF"/>
                </a:solidFill>
                <a:latin typeface="+mn-lt"/>
                <a:ea typeface="+mn-ea"/>
                <a:cs typeface="+mn-cs"/>
                <a:hlinkClick r:id="rId2"/>
              </a:rPr>
              <a:t>www.xit.edu.cn/lib</a:t>
            </a:r>
            <a:endParaRPr lang="en-US" altLang="zh-CN" i="1" dirty="0">
              <a:solidFill>
                <a:srgbClr val="0000FF"/>
              </a:solidFill>
              <a:latin typeface="+mn-lt"/>
              <a:ea typeface="+mn-ea"/>
              <a:cs typeface="+mn-cs"/>
            </a:endParaRPr>
          </a:p>
          <a:p>
            <a:pPr eaLnBrk="1" hangingPunct="1">
              <a:buFont typeface="Wingdings" panose="05000000000000000000" pitchFamily="2" charset="2"/>
            </a:pPr>
            <a:r>
              <a:rPr lang="en-US" altLang="zh-CN" i="1" dirty="0">
                <a:solidFill>
                  <a:srgbClr val="0000FF"/>
                </a:solidFill>
                <a:latin typeface="+mn-lt"/>
                <a:ea typeface="+mn-ea"/>
                <a:cs typeface="+mn-cs"/>
              </a:rPr>
              <a:t>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229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229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10</a:t>
            </a:fld>
            <a:endParaRPr lang="en-US" altLang="zh-CN" sz="1400" dirty="0"/>
          </a:p>
        </p:txBody>
      </p:sp>
      <p:sp>
        <p:nvSpPr>
          <p:cNvPr id="12293" name="Rectangle 2"/>
          <p:cNvSpPr>
            <a:spLocks noGrp="1"/>
          </p:cNvSpPr>
          <p:nvPr>
            <p:ph type="title"/>
          </p:nvPr>
        </p:nvSpPr>
        <p:spPr/>
        <p:txBody>
          <a:bodyPr vert="horz" wrap="square" lIns="91440" tIns="45720" rIns="91440" bIns="45720" anchor="ctr"/>
          <a:lstStyle/>
          <a:p>
            <a:pPr eaLnBrk="1" hangingPunct="1"/>
            <a:r>
              <a:rPr lang="zh-CN" altLang="en-US" dirty="0"/>
              <a:t>图书馆服务时间</a:t>
            </a:r>
          </a:p>
        </p:txBody>
      </p:sp>
      <p:graphicFrame>
        <p:nvGraphicFramePr>
          <p:cNvPr id="13444" name="Group 132"/>
          <p:cNvGraphicFramePr>
            <a:graphicFrameLocks noGrp="1"/>
          </p:cNvGraphicFramePr>
          <p:nvPr>
            <p:ph idx="1"/>
          </p:nvPr>
        </p:nvGraphicFramePr>
        <p:xfrm>
          <a:off x="0" y="1219200"/>
          <a:ext cx="9144000" cy="4625023"/>
        </p:xfrm>
        <a:graphic>
          <a:graphicData uri="http://schemas.openxmlformats.org/drawingml/2006/table">
            <a:tbl>
              <a:tblPr/>
              <a:tblGrid>
                <a:gridCol w="2286000"/>
                <a:gridCol w="2895600"/>
                <a:gridCol w="1555750"/>
                <a:gridCol w="2406650"/>
              </a:tblGrid>
              <a:tr h="390525">
                <a:tc>
                  <a:txBody>
                    <a:bodyPr/>
                    <a:lstStyle/>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zh-CN" altLang="en-US" sz="28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服务部门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zh-CN" altLang="en-US" sz="28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周一、周二</a:t>
                      </a:r>
                      <a:r>
                        <a:rPr kumimoji="0" lang="en-US" altLang="zh-CN" sz="28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a:t>
                      </a:r>
                      <a:r>
                        <a:rPr kumimoji="0" lang="zh-CN" altLang="en-US" sz="28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周日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zh-CN" altLang="en-US" sz="28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周三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zh-CN" altLang="en-US" sz="28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备        注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5675">
                <a:tc>
                  <a:txBody>
                    <a:bodyPr/>
                    <a:lstStyle/>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楼总流通台</a:t>
                      </a: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楼社科书库一</a:t>
                      </a:r>
                      <a:endPar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endParaRP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       ~~~~~</a:t>
                      </a: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5</a:t>
                      </a:r>
                      <a:r>
                        <a:rPr kumimoji="0" lang="zh-CN" altLang="en-US"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楼自科书库二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endPar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endParaRP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8</a:t>
                      </a:r>
                      <a:r>
                        <a:rPr kumimoji="0" lang="zh-CN" altLang="en-US"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a:t>
                      </a: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00~~22</a:t>
                      </a:r>
                      <a:r>
                        <a:rPr kumimoji="0" lang="zh-CN" altLang="en-US"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a:t>
                      </a: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00</a:t>
                      </a: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endPar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8:00~</a:t>
                      </a:r>
                    </a:p>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~12:00</a:t>
                      </a:r>
                    </a:p>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18:00~</a:t>
                      </a:r>
                    </a:p>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~22:00</a:t>
                      </a: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1. </a:t>
                      </a:r>
                      <a:r>
                        <a:rPr kumimoji="0" lang="zh-CN" altLang="en-US"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周三下午为馆内；</a:t>
                      </a: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2.</a:t>
                      </a:r>
                      <a:r>
                        <a:rPr kumimoji="0" lang="zh-CN" altLang="en-US"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法定节假日服务时间另行安排；</a:t>
                      </a: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3.</a:t>
                      </a:r>
                      <a:r>
                        <a:rPr kumimoji="0" lang="zh-CN" altLang="en-US"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开放时间可能有时需要调整，请关注图书馆主页、微信公众号通知。  </a:t>
                      </a:r>
                    </a:p>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endParaRPr kumimoji="0" lang="en-US" altLang="zh-CN"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81188">
                <a:tc>
                  <a:txBody>
                    <a:bodyPr/>
                    <a:lstStyle/>
                    <a:p>
                      <a:pPr marL="0" marR="0" lvl="0" indent="0" algn="l"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zh-CN" altLang="en-US" sz="2400" b="0" i="0" u="none" strike="noStrike" cap="none" normalizeH="0" baseline="0" dirty="0" smtClean="0">
                          <a:ln>
                            <a:noFill/>
                          </a:ln>
                          <a:solidFill>
                            <a:srgbClr val="CC00FF"/>
                          </a:solidFill>
                          <a:effectLst/>
                          <a:latin typeface="Arial" panose="020B0604020202020204" pitchFamily="34" charset="0"/>
                          <a:ea typeface="宋体" panose="02010600030101010101" pitchFamily="2" charset="-122"/>
                        </a:rPr>
                        <a:t>夹层自习室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endPar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endParaRPr>
                    </a:p>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8</a:t>
                      </a:r>
                      <a:r>
                        <a:rPr kumimoji="0" lang="zh-CN" altLang="en-US"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a:t>
                      </a: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00~~22</a:t>
                      </a:r>
                      <a:r>
                        <a:rPr kumimoji="0" lang="zh-CN" altLang="en-US"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a:t>
                      </a:r>
                      <a:r>
                        <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rPr>
                        <a:t>00</a:t>
                      </a:r>
                    </a:p>
                    <a:p>
                      <a:pPr marL="0" marR="0" lvl="0" indent="0" algn="ctr" defTabSz="914400" rtl="0" eaLnBrk="1" fontAlgn="ctr" latinLnBrk="0" hangingPunct="1">
                        <a:lnSpc>
                          <a:spcPct val="100000"/>
                        </a:lnSpc>
                        <a:spcBef>
                          <a:spcPct val="20000"/>
                        </a:spcBef>
                        <a:spcAft>
                          <a:spcPct val="0"/>
                        </a:spcAft>
                        <a:buClrTx/>
                        <a:buSzTx/>
                        <a:buFont typeface="Wingdings" panose="05000000000000000000" pitchFamily="2" charset="2"/>
                        <a:buNone/>
                      </a:pPr>
                      <a:endParaRPr kumimoji="0" lang="en-US" altLang="zh-CN" sz="2400" b="0" i="0" u="none" strike="noStrike" cap="none" normalizeH="0" baseline="0" smtClean="0">
                        <a:ln>
                          <a:noFill/>
                        </a:ln>
                        <a:solidFill>
                          <a:srgbClr val="CC00FF"/>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vMerge="1">
                  <a:txBody>
                    <a:bodyPr/>
                    <a:lstStyle/>
                    <a:p>
                      <a:endParaRPr lang="zh-CN"/>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331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331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11</a:t>
            </a:fld>
            <a:endParaRPr lang="en-US" altLang="zh-CN" sz="1400" dirty="0"/>
          </a:p>
        </p:txBody>
      </p:sp>
      <p:sp>
        <p:nvSpPr>
          <p:cNvPr id="13317" name="Rectangle 2"/>
          <p:cNvSpPr>
            <a:spLocks noGrp="1"/>
          </p:cNvSpPr>
          <p:nvPr>
            <p:ph type="title"/>
          </p:nvPr>
        </p:nvSpPr>
        <p:spPr/>
        <p:txBody>
          <a:bodyPr vert="horz" wrap="square" lIns="91440" tIns="45720" rIns="91440" bIns="45720" anchor="ctr"/>
          <a:lstStyle/>
          <a:p>
            <a:pPr eaLnBrk="1" hangingPunct="1"/>
            <a:r>
              <a:rPr lang="zh-CN" altLang="en-US" dirty="0"/>
              <a:t>图书的查找和借阅</a:t>
            </a:r>
          </a:p>
        </p:txBody>
      </p:sp>
      <p:sp>
        <p:nvSpPr>
          <p:cNvPr id="13318" name="Rectangle 3"/>
          <p:cNvSpPr>
            <a:spLocks noGrp="1"/>
          </p:cNvSpPr>
          <p:nvPr>
            <p:ph idx="1"/>
          </p:nvPr>
        </p:nvSpPr>
        <p:spPr/>
        <p:txBody>
          <a:bodyPr vert="horz" wrap="square" lIns="91440" tIns="45720" rIns="91440" bIns="45720" anchor="t"/>
          <a:lstStyle/>
          <a:p>
            <a:pPr eaLnBrk="1" hangingPunct="1"/>
            <a:r>
              <a:rPr lang="zh-CN" altLang="en-US" dirty="0"/>
              <a:t>图书的分类与排序</a:t>
            </a:r>
          </a:p>
          <a:p>
            <a:pPr eaLnBrk="1" hangingPunct="1"/>
            <a:r>
              <a:rPr lang="zh-CN" altLang="en-US" dirty="0"/>
              <a:t>图书的查找</a:t>
            </a:r>
          </a:p>
          <a:p>
            <a:pPr eaLnBrk="1" hangingPunct="1"/>
            <a:r>
              <a:rPr lang="zh-CN" altLang="en-US" dirty="0"/>
              <a:t>图书的借阅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433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434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12</a:t>
            </a:fld>
            <a:endParaRPr lang="en-US" altLang="zh-CN" sz="1400" dirty="0"/>
          </a:p>
        </p:txBody>
      </p:sp>
      <p:sp>
        <p:nvSpPr>
          <p:cNvPr id="14341" name="Rectangle 2"/>
          <p:cNvSpPr>
            <a:spLocks noGrp="1"/>
          </p:cNvSpPr>
          <p:nvPr>
            <p:ph type="title"/>
          </p:nvPr>
        </p:nvSpPr>
        <p:spPr/>
        <p:txBody>
          <a:bodyPr vert="horz" wrap="square" lIns="91440" tIns="45720" rIns="91440" bIns="45720" anchor="ctr"/>
          <a:lstStyle/>
          <a:p>
            <a:pPr eaLnBrk="1" hangingPunct="1"/>
            <a:r>
              <a:rPr lang="zh-CN" altLang="en-US" dirty="0"/>
              <a:t>图书的分类与排序</a:t>
            </a:r>
          </a:p>
        </p:txBody>
      </p:sp>
      <p:sp>
        <p:nvSpPr>
          <p:cNvPr id="14342" name="Rectangle 3"/>
          <p:cNvSpPr>
            <a:spLocks noGrp="1"/>
          </p:cNvSpPr>
          <p:nvPr>
            <p:ph idx="1"/>
          </p:nvPr>
        </p:nvSpPr>
        <p:spPr/>
        <p:txBody>
          <a:bodyPr vert="horz" wrap="square" lIns="91440" tIns="45720" rIns="91440" bIns="45720" anchor="t"/>
          <a:lstStyle/>
          <a:p>
            <a:pPr eaLnBrk="1" hangingPunct="1"/>
            <a:r>
              <a:rPr lang="en-US" altLang="zh-CN" dirty="0">
                <a:latin typeface="宋体" panose="02010600030101010101" pitchFamily="2" charset="-122"/>
              </a:rPr>
              <a:t>《</a:t>
            </a:r>
            <a:r>
              <a:rPr lang="zh-CN" altLang="en-US" dirty="0">
                <a:latin typeface="宋体" panose="02010600030101010101" pitchFamily="2" charset="-122"/>
              </a:rPr>
              <a:t>中国图书馆分类法</a:t>
            </a:r>
            <a:r>
              <a:rPr lang="en-US" altLang="zh-CN" dirty="0">
                <a:latin typeface="宋体" panose="02010600030101010101" pitchFamily="2" charset="-122"/>
              </a:rPr>
              <a:t>》</a:t>
            </a:r>
            <a:r>
              <a:rPr lang="zh-CN" altLang="en-US" dirty="0">
                <a:latin typeface="宋体" panose="02010600030101010101" pitchFamily="2" charset="-122"/>
              </a:rPr>
              <a:t>简介</a:t>
            </a:r>
          </a:p>
          <a:p>
            <a:pPr eaLnBrk="1" hangingPunct="1">
              <a:buNone/>
            </a:pPr>
            <a:r>
              <a:rPr lang="zh-CN" altLang="en-US" dirty="0">
                <a:latin typeface="宋体" panose="02010600030101010101" pitchFamily="2" charset="-122"/>
              </a:rPr>
              <a:t>  本馆所收图书均依照</a:t>
            </a:r>
            <a:r>
              <a:rPr lang="en-US" altLang="zh-CN" dirty="0">
                <a:latin typeface="宋体" panose="02010600030101010101" pitchFamily="2" charset="-122"/>
              </a:rPr>
              <a:t>《</a:t>
            </a:r>
            <a:r>
              <a:rPr lang="zh-CN" altLang="en-US" dirty="0">
                <a:latin typeface="宋体" panose="02010600030101010101" pitchFamily="2" charset="-122"/>
              </a:rPr>
              <a:t>中国图书馆分类法</a:t>
            </a:r>
            <a:r>
              <a:rPr lang="en-US" altLang="zh-CN" dirty="0">
                <a:latin typeface="宋体" panose="02010600030101010101" pitchFamily="2" charset="-122"/>
              </a:rPr>
              <a:t>》</a:t>
            </a:r>
            <a:r>
              <a:rPr lang="zh-CN" altLang="en-US" dirty="0">
                <a:latin typeface="宋体" panose="02010600030101010101" pitchFamily="2" charset="-122"/>
              </a:rPr>
              <a:t>（简称中图法）分类，给出分类号和种次号，两者组成索书号贴于书脊上。书库里的书即是按照索书号的顺序排列的。了解中图法的一个重要好处是当你想借阅某类书时可以清楚它收藏在哪个书库，这样就可以直接去那儿查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5363"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5364"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13</a:t>
            </a:fld>
            <a:endParaRPr lang="en-US" altLang="zh-CN" sz="1400" dirty="0"/>
          </a:p>
        </p:txBody>
      </p:sp>
      <p:sp>
        <p:nvSpPr>
          <p:cNvPr id="15365" name="Rectangle 2"/>
          <p:cNvSpPr>
            <a:spLocks noGrp="1"/>
          </p:cNvSpPr>
          <p:nvPr>
            <p:ph type="title"/>
          </p:nvPr>
        </p:nvSpPr>
        <p:spPr/>
        <p:txBody>
          <a:bodyPr vert="horz" wrap="square" lIns="91440" tIns="45720" rIns="91440" bIns="45720" anchor="ctr"/>
          <a:lstStyle/>
          <a:p>
            <a:pPr eaLnBrk="1" hangingPunct="1"/>
            <a:r>
              <a:rPr lang="en-US" altLang="zh-CN" dirty="0">
                <a:latin typeface="宋体" panose="02010600030101010101" pitchFamily="2" charset="-122"/>
              </a:rPr>
              <a:t>《</a:t>
            </a:r>
            <a:r>
              <a:rPr lang="zh-CN" altLang="en-US" dirty="0">
                <a:latin typeface="宋体" panose="02010600030101010101" pitchFamily="2" charset="-122"/>
              </a:rPr>
              <a:t>中国图书馆分类法</a:t>
            </a:r>
            <a:r>
              <a:rPr lang="en-US" altLang="zh-CN" dirty="0">
                <a:latin typeface="宋体" panose="02010600030101010101" pitchFamily="2" charset="-122"/>
              </a:rPr>
              <a:t>》</a:t>
            </a:r>
            <a:r>
              <a:rPr lang="zh-CN" altLang="en-US" dirty="0">
                <a:latin typeface="宋体" panose="02010600030101010101" pitchFamily="2" charset="-122"/>
              </a:rPr>
              <a:t>简介</a:t>
            </a:r>
          </a:p>
        </p:txBody>
      </p:sp>
      <p:sp>
        <p:nvSpPr>
          <p:cNvPr id="15366" name="Rectangle 3"/>
          <p:cNvSpPr>
            <a:spLocks noGrp="1"/>
          </p:cNvSpPr>
          <p:nvPr>
            <p:ph idx="1"/>
          </p:nvPr>
        </p:nvSpPr>
        <p:spPr/>
        <p:txBody>
          <a:bodyPr vert="horz" wrap="square" lIns="91440" tIns="45720" rIns="91440" bIns="45720" anchor="t"/>
          <a:lstStyle/>
          <a:p>
            <a:pPr eaLnBrk="1" hangingPunct="1"/>
            <a:r>
              <a:rPr lang="zh-CN" altLang="en-US" sz="3300" dirty="0"/>
              <a:t>中图法将所有的知识划分为</a:t>
            </a:r>
            <a:r>
              <a:rPr lang="en-US" altLang="zh-CN" sz="3300" dirty="0"/>
              <a:t>22</a:t>
            </a:r>
            <a:r>
              <a:rPr lang="zh-CN" altLang="en-US" sz="3300" dirty="0"/>
              <a:t>个大类，分别用大写英文字母</a:t>
            </a:r>
            <a:r>
              <a:rPr lang="en-US" altLang="zh-CN" sz="3300" dirty="0"/>
              <a:t>A</a:t>
            </a:r>
            <a:r>
              <a:rPr lang="zh-CN" altLang="en-US" sz="3300" dirty="0"/>
              <a:t>～</a:t>
            </a:r>
            <a:r>
              <a:rPr lang="en-US" altLang="zh-CN" sz="3300" dirty="0"/>
              <a:t>Z</a:t>
            </a:r>
            <a:r>
              <a:rPr lang="zh-CN" altLang="en-US" sz="3300" dirty="0"/>
              <a:t>表示，如下表所示，可登录图书馆网页具体了解。</a:t>
            </a:r>
            <a:r>
              <a:rPr lang="en-US" altLang="en-US" dirty="0">
                <a:hlinkClick r:id="rId2"/>
              </a:rPr>
              <a:t>http://</a:t>
            </a:r>
            <a:r>
              <a:rPr lang="en-US" altLang="zh-CN" dirty="0">
                <a:hlinkClick r:id="rId2"/>
              </a:rPr>
              <a:t>10.0.3.12:8080</a:t>
            </a:r>
            <a:r>
              <a:rPr lang="en-US" altLang="en-US" dirty="0">
                <a:hlinkClick r:id="rId2"/>
              </a:rPr>
              <a:t>/opac/cls_browsing.php</a:t>
            </a:r>
            <a:endParaRPr lang="en-US"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6387"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6388"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14</a:t>
            </a:fld>
            <a:endParaRPr lang="en-US" altLang="zh-CN" sz="1400" dirty="0"/>
          </a:p>
        </p:txBody>
      </p:sp>
      <p:sp>
        <p:nvSpPr>
          <p:cNvPr id="16389" name="Rectangle 2"/>
          <p:cNvSpPr>
            <a:spLocks noGrp="1"/>
          </p:cNvSpPr>
          <p:nvPr>
            <p:ph type="title"/>
          </p:nvPr>
        </p:nvSpPr>
        <p:spPr/>
        <p:txBody>
          <a:bodyPr vert="horz" wrap="square" lIns="91440" tIns="45720" rIns="91440" bIns="45720" anchor="ctr"/>
          <a:lstStyle/>
          <a:p>
            <a:pPr eaLnBrk="1" hangingPunct="1"/>
            <a:r>
              <a:rPr lang="en-US" altLang="zh-CN" sz="3600" dirty="0">
                <a:latin typeface="宋体" panose="02010600030101010101" pitchFamily="2" charset="-122"/>
              </a:rPr>
              <a:t>《</a:t>
            </a:r>
            <a:r>
              <a:rPr lang="zh-CN" altLang="en-US" sz="3600" dirty="0">
                <a:latin typeface="宋体" panose="02010600030101010101" pitchFamily="2" charset="-122"/>
              </a:rPr>
              <a:t>中国图书馆分类法</a:t>
            </a:r>
            <a:r>
              <a:rPr lang="en-US" altLang="zh-CN" sz="3600" dirty="0">
                <a:latin typeface="宋体" panose="02010600030101010101" pitchFamily="2" charset="-122"/>
              </a:rPr>
              <a:t>》</a:t>
            </a:r>
            <a:r>
              <a:rPr lang="zh-CN" altLang="en-US" sz="3600" dirty="0">
                <a:latin typeface="宋体" panose="02010600030101010101" pitchFamily="2" charset="-122"/>
              </a:rPr>
              <a:t>简介</a:t>
            </a:r>
          </a:p>
        </p:txBody>
      </p:sp>
      <p:graphicFrame>
        <p:nvGraphicFramePr>
          <p:cNvPr id="16390" name="表格占位符 16389"/>
          <p:cNvGraphicFramePr>
            <a:graphicFrameLocks noGrp="1"/>
          </p:cNvGraphicFramePr>
          <p:nvPr>
            <p:ph type="tbl" idx="1"/>
          </p:nvPr>
        </p:nvGraphicFramePr>
        <p:xfrm>
          <a:off x="457200" y="1143000"/>
          <a:ext cx="8229600" cy="5569585"/>
        </p:xfrm>
        <a:graphic>
          <a:graphicData uri="http://schemas.openxmlformats.org/drawingml/2006/table">
            <a:tbl>
              <a:tblPr/>
              <a:tblGrid>
                <a:gridCol w="1244600"/>
                <a:gridCol w="3028950"/>
                <a:gridCol w="1276350"/>
                <a:gridCol w="2679700"/>
              </a:tblGrid>
              <a:tr h="274638">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b="1" dirty="0">
                          <a:solidFill>
                            <a:srgbClr val="CC00FF"/>
                          </a:solidFill>
                          <a:latin typeface="Arial" panose="020B0604020202020204" pitchFamily="34" charset="0"/>
                        </a:rPr>
                        <a:t>分类号</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b="1" dirty="0">
                          <a:solidFill>
                            <a:srgbClr val="CC00FF"/>
                          </a:solidFill>
                          <a:latin typeface="Arial" panose="020B0604020202020204" pitchFamily="34" charset="0"/>
                          <a:ea typeface="楷体_GB2312" pitchFamily="49" charset="-122"/>
                        </a:rPr>
                        <a:t>类目名称</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b="1" dirty="0">
                          <a:solidFill>
                            <a:srgbClr val="CC00FF"/>
                          </a:solidFill>
                          <a:latin typeface="Arial" panose="020B0604020202020204" pitchFamily="34" charset="0"/>
                        </a:rPr>
                        <a:t>分类号</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b="1" dirty="0">
                          <a:solidFill>
                            <a:srgbClr val="CC00FF"/>
                          </a:solidFill>
                          <a:latin typeface="楷体_GB2312" pitchFamily="49" charset="-122"/>
                          <a:ea typeface="楷体_GB2312" pitchFamily="49" charset="-122"/>
                        </a:rPr>
                        <a:t>类目名称</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7">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A</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马列主义、毛泽东思想</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B</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哲学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3050">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C</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社会科学总结</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D</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政治、法律</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23850">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E</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军事</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F</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经济</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8">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G</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文化、科学、教育、体育</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H</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语言、文学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7">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I</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文学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J</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艺术 电信技术</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92100">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K</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历史、地理</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N</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自然科学总论</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8">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O</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数理科学和化学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P</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天文学、地理科学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7">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Q</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生物科学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R</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医药、卫生</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85750">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S</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农业科学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工业技术</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3050">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TB</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工业技术</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TD</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矿业工程</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8">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TE</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石油、天然气工业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TF</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冶金工业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7">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TG</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金属学、金属工艺</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TH</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机械、仪表工业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8">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TJ</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武器工业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TK</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动力工程</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7">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TL</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原子能技术</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TM</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电工技术</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3050">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TN</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无线电电子学、电信技术</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TP</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自动化技术、计算机技术</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8">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TQ</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化学工业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TS</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轻工业、手工业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7">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TU</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建筑科学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TV</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水利工程</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8">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U</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交通运输</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V</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航空航天</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74637">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X</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just" eaLnBrk="1" hangingPunct="1">
                        <a:spcBef>
                          <a:spcPct val="20000"/>
                        </a:spcBef>
                        <a:buFont typeface="Wingdings" panose="05000000000000000000" pitchFamily="2" charset="2"/>
                        <a:buNone/>
                      </a:pPr>
                      <a:r>
                        <a:rPr lang="zh-CN" altLang="en-US" sz="1200" dirty="0">
                          <a:solidFill>
                            <a:srgbClr val="CC00FF"/>
                          </a:solidFill>
                          <a:latin typeface="Arial" panose="020B0604020202020204" pitchFamily="34" charset="0"/>
                          <a:ea typeface="楷体_GB2312" pitchFamily="49" charset="-122"/>
                        </a:rPr>
                        <a:t>环境科学、劳动保护科学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en-US" altLang="zh-CN" sz="1200" dirty="0">
                          <a:solidFill>
                            <a:srgbClr val="CC00FF"/>
                          </a:solidFill>
                          <a:latin typeface="Arial" panose="020B0604020202020204" pitchFamily="34" charset="0"/>
                        </a:rPr>
                        <a:t>Z</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spcBef>
                          <a:spcPct val="20000"/>
                        </a:spcBef>
                        <a:buFont typeface="Wingdings" panose="05000000000000000000" pitchFamily="2" charset="2"/>
                        <a:buNone/>
                      </a:pPr>
                      <a:r>
                        <a:rPr lang="zh-CN" altLang="en-US" sz="1200" dirty="0">
                          <a:solidFill>
                            <a:srgbClr val="CC00FF"/>
                          </a:solidFill>
                          <a:latin typeface="楷体_GB2312" pitchFamily="49" charset="-122"/>
                          <a:ea typeface="楷体_GB2312" pitchFamily="49" charset="-122"/>
                        </a:rPr>
                        <a:t>综合性图书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741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741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15</a:t>
            </a:fld>
            <a:endParaRPr lang="en-US" altLang="zh-CN" sz="1400" dirty="0"/>
          </a:p>
        </p:txBody>
      </p:sp>
      <p:sp>
        <p:nvSpPr>
          <p:cNvPr id="17413" name="Rectangle 2"/>
          <p:cNvSpPr>
            <a:spLocks noGrp="1"/>
          </p:cNvSpPr>
          <p:nvPr>
            <p:ph type="title"/>
          </p:nvPr>
        </p:nvSpPr>
        <p:spPr/>
        <p:txBody>
          <a:bodyPr vert="horz" wrap="square" lIns="91440" tIns="45720" rIns="91440" bIns="45720" anchor="ctr"/>
          <a:lstStyle/>
          <a:p>
            <a:pPr eaLnBrk="1" hangingPunct="1"/>
            <a:r>
              <a:rPr lang="en-US" altLang="zh-CN" dirty="0">
                <a:latin typeface="宋体" panose="02010600030101010101" pitchFamily="2" charset="-122"/>
              </a:rPr>
              <a:t>《</a:t>
            </a:r>
            <a:r>
              <a:rPr lang="zh-CN" altLang="en-US" dirty="0">
                <a:latin typeface="宋体" panose="02010600030101010101" pitchFamily="2" charset="-122"/>
              </a:rPr>
              <a:t>中国图书馆分类法</a:t>
            </a:r>
            <a:r>
              <a:rPr lang="en-US" altLang="zh-CN" dirty="0">
                <a:latin typeface="宋体" panose="02010600030101010101" pitchFamily="2" charset="-122"/>
              </a:rPr>
              <a:t>》</a:t>
            </a:r>
            <a:r>
              <a:rPr lang="zh-CN" altLang="en-US" dirty="0">
                <a:latin typeface="宋体" panose="02010600030101010101" pitchFamily="2" charset="-122"/>
              </a:rPr>
              <a:t>简介</a:t>
            </a:r>
          </a:p>
        </p:txBody>
      </p:sp>
      <p:sp>
        <p:nvSpPr>
          <p:cNvPr id="17414" name="Rectangle 3"/>
          <p:cNvSpPr>
            <a:spLocks noGrp="1"/>
          </p:cNvSpPr>
          <p:nvPr>
            <p:ph idx="1"/>
          </p:nvPr>
        </p:nvSpPr>
        <p:spPr/>
        <p:txBody>
          <a:bodyPr vert="horz" wrap="square" lIns="91440" tIns="45720" rIns="91440" bIns="45720" anchor="t"/>
          <a:lstStyle/>
          <a:p>
            <a:pPr eaLnBrk="1" hangingPunct="1"/>
            <a:r>
              <a:rPr lang="zh-CN" altLang="en-US" dirty="0"/>
              <a:t>例如，图书</a:t>
            </a:r>
            <a:r>
              <a:rPr lang="en-US" altLang="zh-CN" dirty="0">
                <a:latin typeface="宋体" panose="02010600030101010101" pitchFamily="2" charset="-122"/>
              </a:rPr>
              <a:t>《</a:t>
            </a:r>
            <a:r>
              <a:rPr lang="zh-CN" altLang="en-US" dirty="0"/>
              <a:t>论语今读 </a:t>
            </a:r>
            <a:r>
              <a:rPr lang="en-US" altLang="zh-CN" dirty="0">
                <a:latin typeface="宋体" panose="02010600030101010101" pitchFamily="2" charset="-122"/>
              </a:rPr>
              <a:t>》</a:t>
            </a:r>
            <a:r>
              <a:rPr lang="zh-CN" altLang="en-US" dirty="0">
                <a:latin typeface="宋体" panose="02010600030101010101" pitchFamily="2" charset="-122"/>
              </a:rPr>
              <a:t>，根据中图法可给出分类号</a:t>
            </a:r>
            <a:r>
              <a:rPr lang="en-US" altLang="zh-CN" dirty="0"/>
              <a:t>B222.25</a:t>
            </a:r>
            <a:r>
              <a:rPr lang="zh-CN" altLang="en-US" dirty="0"/>
              <a:t>，再给出种次号，组成了索书号 </a:t>
            </a:r>
            <a:r>
              <a:rPr lang="en-US" altLang="zh-CN" dirty="0"/>
              <a:t>B222.25/11</a:t>
            </a:r>
            <a:r>
              <a:rPr lang="zh-CN" altLang="en-US" dirty="0"/>
              <a:t>，此书藏于图书馆</a:t>
            </a:r>
            <a:r>
              <a:rPr lang="en-US" altLang="zh-CN" dirty="0"/>
              <a:t>2</a:t>
            </a:r>
            <a:r>
              <a:rPr lang="zh-CN" altLang="en-US" dirty="0"/>
              <a:t>楼社会科学书库。</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843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843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16</a:t>
            </a:fld>
            <a:endParaRPr lang="en-US" altLang="zh-CN" sz="1400" dirty="0"/>
          </a:p>
        </p:txBody>
      </p:sp>
      <p:sp>
        <p:nvSpPr>
          <p:cNvPr id="18437" name="Rectangle 2"/>
          <p:cNvSpPr>
            <a:spLocks noGrp="1"/>
          </p:cNvSpPr>
          <p:nvPr>
            <p:ph type="title"/>
          </p:nvPr>
        </p:nvSpPr>
        <p:spPr/>
        <p:txBody>
          <a:bodyPr vert="horz" wrap="square" lIns="91440" tIns="45720" rIns="91440" bIns="45720" anchor="ctr"/>
          <a:lstStyle/>
          <a:p>
            <a:pPr eaLnBrk="1" hangingPunct="1"/>
            <a:r>
              <a:rPr lang="zh-CN" altLang="en-US" dirty="0"/>
              <a:t>图书的查找</a:t>
            </a:r>
          </a:p>
        </p:txBody>
      </p:sp>
      <p:sp>
        <p:nvSpPr>
          <p:cNvPr id="18438" name="Rectangle 3"/>
          <p:cNvSpPr>
            <a:spLocks noGrp="1"/>
          </p:cNvSpPr>
          <p:nvPr>
            <p:ph idx="1"/>
          </p:nvPr>
        </p:nvSpPr>
        <p:spPr/>
        <p:txBody>
          <a:bodyPr vert="horz" wrap="square" lIns="91440" tIns="45720" rIns="91440" bIns="45720" anchor="t"/>
          <a:lstStyle/>
          <a:p>
            <a:pPr eaLnBrk="1" hangingPunct="1"/>
            <a:r>
              <a:rPr lang="zh-CN" altLang="en-US" dirty="0">
                <a:latin typeface="华文细黑" panose="02010600040101010101" pitchFamily="2" charset="-122"/>
                <a:ea typeface="华文细黑" panose="02010600040101010101" pitchFamily="2" charset="-122"/>
              </a:rPr>
              <a:t>联机公共书目查询</a:t>
            </a:r>
            <a:r>
              <a:rPr lang="en-US" altLang="zh-CN" dirty="0">
                <a:latin typeface="华文细黑" panose="02010600040101010101" pitchFamily="2" charset="-122"/>
                <a:ea typeface="华文细黑" panose="02010600040101010101" pitchFamily="2" charset="-122"/>
              </a:rPr>
              <a:t>(Online Public Access Catalog ,</a:t>
            </a:r>
            <a:r>
              <a:rPr lang="en-US" altLang="zh-CN" dirty="0"/>
              <a:t>OPAC) </a:t>
            </a:r>
            <a:r>
              <a:rPr lang="zh-CN" altLang="en-US" sz="3300" dirty="0"/>
              <a:t>是图书馆的公共书目查询系统，通过查询</a:t>
            </a:r>
            <a:r>
              <a:rPr lang="en-US" altLang="zh-CN" dirty="0"/>
              <a:t>OPAC</a:t>
            </a:r>
            <a:r>
              <a:rPr lang="en-US" altLang="zh-CN" sz="3300" dirty="0"/>
              <a:t> </a:t>
            </a:r>
            <a:r>
              <a:rPr lang="zh-CN" altLang="en-US" sz="3300" dirty="0"/>
              <a:t>，可以了解图书馆资源的馆藏情况及自己图书的借阅情况</a:t>
            </a:r>
            <a:r>
              <a:rPr lang="zh-CN" altLang="en-US" sz="3300" b="1" dirty="0"/>
              <a:t>。</a:t>
            </a:r>
          </a:p>
          <a:p>
            <a:pPr eaLnBrk="1" hangingPunct="1"/>
            <a:r>
              <a:rPr lang="zh-CN" altLang="en-US" sz="3300" dirty="0"/>
              <a:t>本馆总流通台设有公共检索终端，利用检索终端可以查询</a:t>
            </a:r>
            <a:r>
              <a:rPr lang="en-US" altLang="zh-CN" sz="3300" dirty="0"/>
              <a:t>OPAC</a:t>
            </a:r>
            <a:r>
              <a:rPr lang="zh-CN" altLang="en-US" sz="3300" dirty="0"/>
              <a:t>。</a:t>
            </a:r>
          </a:p>
          <a:p>
            <a:pPr eaLnBrk="1" hangingPunct="1"/>
            <a:endParaRPr lang="en-US" altLang="zh-CN" sz="33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945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946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17</a:t>
            </a:fld>
            <a:endParaRPr lang="en-US" altLang="zh-CN" sz="1400" dirty="0"/>
          </a:p>
        </p:txBody>
      </p:sp>
      <p:sp>
        <p:nvSpPr>
          <p:cNvPr id="19461" name="Rectangle 2"/>
          <p:cNvSpPr>
            <a:spLocks noGrp="1"/>
          </p:cNvSpPr>
          <p:nvPr>
            <p:ph type="title"/>
          </p:nvPr>
        </p:nvSpPr>
        <p:spPr/>
        <p:txBody>
          <a:bodyPr vert="horz" wrap="square" lIns="91440" tIns="45720" rIns="91440" bIns="45720" anchor="ctr"/>
          <a:lstStyle/>
          <a:p>
            <a:pPr eaLnBrk="1" hangingPunct="1"/>
            <a:r>
              <a:rPr lang="zh-CN" altLang="en-US" dirty="0"/>
              <a:t>图书的查找</a:t>
            </a:r>
          </a:p>
        </p:txBody>
      </p:sp>
      <p:sp>
        <p:nvSpPr>
          <p:cNvPr id="19462" name="Rectangle 3"/>
          <p:cNvSpPr>
            <a:spLocks noGrp="1"/>
          </p:cNvSpPr>
          <p:nvPr>
            <p:ph idx="1"/>
          </p:nvPr>
        </p:nvSpPr>
        <p:spPr/>
        <p:txBody>
          <a:bodyPr vert="horz" wrap="square" lIns="91440" tIns="45720" rIns="91440" bIns="45720" anchor="t"/>
          <a:lstStyle/>
          <a:p>
            <a:pPr eaLnBrk="1" hangingPunct="1"/>
            <a:r>
              <a:rPr lang="zh-CN" altLang="en-US" dirty="0"/>
              <a:t>打开图书馆网页</a:t>
            </a:r>
            <a:r>
              <a:rPr lang="en-US" altLang="zh-CN" i="1" dirty="0">
                <a:solidFill>
                  <a:srgbClr val="0000FF"/>
                </a:solidFill>
                <a:sym typeface="+mn-ea"/>
                <a:hlinkClick r:id="rId2"/>
              </a:rPr>
              <a:t>www.xit.edu.cn/lib</a:t>
            </a:r>
            <a:r>
              <a:rPr lang="zh-CN" altLang="en-US" dirty="0"/>
              <a:t>点击“馆藏书目”，就会出现厦门工学院图书馆书目检索系统界面，可根据需要选择“简单检索”或“多字段检索”。</a:t>
            </a:r>
          </a:p>
          <a:p>
            <a:pPr eaLnBrk="1" hangingPunct="1">
              <a:buNone/>
            </a:pPr>
            <a:endParaRPr lang="en-US" altLang="zh-C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0483"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0484"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18</a:t>
            </a:fld>
            <a:endParaRPr lang="en-US" altLang="zh-CN" sz="1400" dirty="0"/>
          </a:p>
        </p:txBody>
      </p:sp>
      <p:pic>
        <p:nvPicPr>
          <p:cNvPr id="20485" name="图片 6" descr="图书馆主页.png"/>
          <p:cNvPicPr>
            <a:picLocks noChangeAspect="1"/>
          </p:cNvPicPr>
          <p:nvPr/>
        </p:nvPicPr>
        <p:blipFill>
          <a:blip r:embed="rId2"/>
          <a:stretch>
            <a:fillRect/>
          </a:stretch>
        </p:blipFill>
        <p:spPr>
          <a:xfrm>
            <a:off x="246349" y="0"/>
            <a:ext cx="8651302" cy="6581775"/>
          </a:xfrm>
          <a:prstGeom prst="rect">
            <a:avLst/>
          </a:prstGeom>
          <a:noFill/>
          <a:ln w="9525">
            <a:noFill/>
          </a:ln>
        </p:spPr>
      </p:pic>
      <p:sp>
        <p:nvSpPr>
          <p:cNvPr id="20486" name="AutoShape 10"/>
          <p:cNvSpPr/>
          <p:nvPr/>
        </p:nvSpPr>
        <p:spPr>
          <a:xfrm>
            <a:off x="7572396" y="4214818"/>
            <a:ext cx="838200" cy="457200"/>
          </a:xfrm>
          <a:prstGeom prst="wedgeRoundRectCallout">
            <a:avLst>
              <a:gd name="adj1" fmla="val -35608"/>
              <a:gd name="adj2" fmla="val 189237"/>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1507"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1508"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19</a:t>
            </a:fld>
            <a:endParaRPr lang="en-US" altLang="zh-CN" sz="1400" dirty="0"/>
          </a:p>
        </p:txBody>
      </p:sp>
      <p:sp>
        <p:nvSpPr>
          <p:cNvPr id="21509" name="Rectangle 2"/>
          <p:cNvSpPr>
            <a:spLocks noGrp="1"/>
          </p:cNvSpPr>
          <p:nvPr>
            <p:ph type="title"/>
          </p:nvPr>
        </p:nvSpPr>
        <p:spPr/>
        <p:txBody>
          <a:bodyPr vert="horz" wrap="square" lIns="91440" tIns="45720" rIns="91440" bIns="45720" anchor="ctr"/>
          <a:lstStyle/>
          <a:p>
            <a:pPr eaLnBrk="1" hangingPunct="1"/>
            <a:r>
              <a:rPr lang="zh-CN" altLang="en-US" dirty="0"/>
              <a:t>简单检索界面</a:t>
            </a:r>
          </a:p>
        </p:txBody>
      </p:sp>
      <p:sp>
        <p:nvSpPr>
          <p:cNvPr id="21510" name="Rectangle 9"/>
          <p:cNvSpPr>
            <a:spLocks noGrp="1"/>
          </p:cNvSpPr>
          <p:nvPr>
            <p:ph idx="1"/>
          </p:nvPr>
        </p:nvSpPr>
        <p:spPr/>
        <p:txBody>
          <a:bodyPr vert="horz" wrap="square" lIns="91440" tIns="45720" rIns="91440" bIns="45720" anchor="t"/>
          <a:lstStyle/>
          <a:p>
            <a:pPr eaLnBrk="1" hangingPunct="1"/>
            <a:endParaRPr lang="zh-CN" altLang="zh-CN" dirty="0"/>
          </a:p>
        </p:txBody>
      </p:sp>
      <p:pic>
        <p:nvPicPr>
          <p:cNvPr id="21511" name="图片 7" descr="QQ图片20180714111555.png"/>
          <p:cNvPicPr>
            <a:picLocks noChangeAspect="1"/>
          </p:cNvPicPr>
          <p:nvPr/>
        </p:nvPicPr>
        <p:blipFill>
          <a:blip r:embed="rId2"/>
          <a:stretch>
            <a:fillRect/>
          </a:stretch>
        </p:blipFill>
        <p:spPr>
          <a:xfrm>
            <a:off x="228600" y="1371600"/>
            <a:ext cx="8763000" cy="433546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p:txBody>
          <a:bodyPr vert="horz" wrap="square" lIns="91440" tIns="45720" rIns="91440" bIns="45720" anchor="ctr"/>
          <a:lstStyle/>
          <a:p>
            <a:pPr eaLnBrk="1" hangingPunct="1"/>
            <a:r>
              <a:rPr lang="zh-CN" altLang="en-US" sz="4800" dirty="0">
                <a:latin typeface="+mj-lt"/>
                <a:ea typeface="+mj-ea"/>
                <a:cs typeface="+mj-cs"/>
              </a:rPr>
              <a:t>图书馆资源与服务导引</a:t>
            </a:r>
          </a:p>
        </p:txBody>
      </p:sp>
      <p:sp>
        <p:nvSpPr>
          <p:cNvPr id="4099" name="Rectangle 3"/>
          <p:cNvSpPr>
            <a:spLocks noGrp="1"/>
          </p:cNvSpPr>
          <p:nvPr>
            <p:ph type="subTitle" idx="1"/>
          </p:nvPr>
        </p:nvSpPr>
        <p:spPr/>
        <p:txBody>
          <a:bodyPr vert="horz" wrap="square" lIns="91440" tIns="45720" rIns="91440" bIns="45720" anchor="t"/>
          <a:lstStyle/>
          <a:p>
            <a:pPr eaLnBrk="1" hangingPunct="1">
              <a:buFont typeface="Wingdings" panose="05000000000000000000" pitchFamily="2" charset="2"/>
            </a:pPr>
            <a:endParaRPr lang="en-US" altLang="zh-CN" sz="3600" dirty="0">
              <a:solidFill>
                <a:srgbClr val="0000FF"/>
              </a:solidFill>
              <a:latin typeface="+mn-lt"/>
              <a:ea typeface="+mn-ea"/>
              <a:cs typeface="+mn-cs"/>
            </a:endParaRPr>
          </a:p>
          <a:p>
            <a:pPr eaLnBrk="1" hangingPunct="1">
              <a:buFont typeface="Wingdings" panose="05000000000000000000" pitchFamily="2" charset="2"/>
            </a:pPr>
            <a:endParaRPr lang="en-US" altLang="zh-CN" sz="2800" i="1" dirty="0">
              <a:solidFill>
                <a:srgbClr val="0000CC"/>
              </a:solidFill>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253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253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20</a:t>
            </a:fld>
            <a:endParaRPr lang="en-US" altLang="zh-CN" sz="1400" dirty="0"/>
          </a:p>
        </p:txBody>
      </p:sp>
      <p:sp>
        <p:nvSpPr>
          <p:cNvPr id="22533" name="Rectangle 2"/>
          <p:cNvSpPr>
            <a:spLocks noGrp="1"/>
          </p:cNvSpPr>
          <p:nvPr>
            <p:ph type="title"/>
          </p:nvPr>
        </p:nvSpPr>
        <p:spPr/>
        <p:txBody>
          <a:bodyPr vert="horz" wrap="square" lIns="91440" tIns="45720" rIns="91440" bIns="45720" anchor="ctr"/>
          <a:lstStyle/>
          <a:p>
            <a:pPr eaLnBrk="1" hangingPunct="1"/>
            <a:r>
              <a:rPr lang="zh-CN" altLang="en-US" dirty="0"/>
              <a:t>多字段检索界面</a:t>
            </a:r>
          </a:p>
        </p:txBody>
      </p:sp>
      <p:pic>
        <p:nvPicPr>
          <p:cNvPr id="22534" name="图片 6" descr="QQ图片20180714111651.png"/>
          <p:cNvPicPr>
            <a:picLocks noChangeAspect="1"/>
          </p:cNvPicPr>
          <p:nvPr/>
        </p:nvPicPr>
        <p:blipFill>
          <a:blip r:embed="rId2"/>
          <a:stretch>
            <a:fillRect/>
          </a:stretch>
        </p:blipFill>
        <p:spPr>
          <a:xfrm>
            <a:off x="228600" y="1219200"/>
            <a:ext cx="8686800" cy="5094288"/>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355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355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21</a:t>
            </a:fld>
            <a:endParaRPr lang="en-US" altLang="zh-CN" sz="1400" dirty="0"/>
          </a:p>
        </p:txBody>
      </p:sp>
      <p:sp>
        <p:nvSpPr>
          <p:cNvPr id="23557" name="Rectangle 2"/>
          <p:cNvSpPr>
            <a:spLocks noGrp="1"/>
          </p:cNvSpPr>
          <p:nvPr>
            <p:ph type="title"/>
          </p:nvPr>
        </p:nvSpPr>
        <p:spPr/>
        <p:txBody>
          <a:bodyPr vert="horz" wrap="square" lIns="91440" tIns="45720" rIns="91440" bIns="45720" anchor="ctr"/>
          <a:lstStyle/>
          <a:p>
            <a:pPr eaLnBrk="1" hangingPunct="1"/>
            <a:r>
              <a:rPr lang="zh-CN" altLang="en-US" dirty="0"/>
              <a:t>图书的查找</a:t>
            </a:r>
          </a:p>
        </p:txBody>
      </p:sp>
      <p:sp>
        <p:nvSpPr>
          <p:cNvPr id="23558" name="Rectangle 3"/>
          <p:cNvSpPr>
            <a:spLocks noGrp="1"/>
          </p:cNvSpPr>
          <p:nvPr>
            <p:ph idx="1"/>
          </p:nvPr>
        </p:nvSpPr>
        <p:spPr/>
        <p:txBody>
          <a:bodyPr vert="horz" wrap="square" lIns="91440" tIns="45720" rIns="91440" bIns="45720" anchor="t"/>
          <a:lstStyle/>
          <a:p>
            <a:pPr eaLnBrk="1" hangingPunct="1"/>
            <a:r>
              <a:rPr lang="zh-CN" altLang="en-US" dirty="0"/>
              <a:t>简单检索即是单字段检索。在检索框里输入检索词，分别对文献类型、检索类型 、检索模式等可选项进行选择，然后点击“检索”按钮，即可出现所想查找图书的信息。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457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458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22</a:t>
            </a:fld>
            <a:endParaRPr lang="en-US" altLang="zh-CN" sz="1400" dirty="0"/>
          </a:p>
        </p:txBody>
      </p:sp>
      <p:sp>
        <p:nvSpPr>
          <p:cNvPr id="24581" name="Rectangle 2"/>
          <p:cNvSpPr>
            <a:spLocks noGrp="1"/>
          </p:cNvSpPr>
          <p:nvPr>
            <p:ph type="title"/>
          </p:nvPr>
        </p:nvSpPr>
        <p:spPr/>
        <p:txBody>
          <a:bodyPr vert="horz" wrap="square" lIns="91440" tIns="45720" rIns="91440" bIns="45720" anchor="ctr"/>
          <a:lstStyle/>
          <a:p>
            <a:pPr eaLnBrk="1" hangingPunct="1"/>
            <a:r>
              <a:rPr lang="zh-CN" altLang="en-US" dirty="0"/>
              <a:t>图书的查找</a:t>
            </a:r>
          </a:p>
        </p:txBody>
      </p:sp>
      <p:sp>
        <p:nvSpPr>
          <p:cNvPr id="24582" name="Rectangle 3"/>
          <p:cNvSpPr>
            <a:spLocks noGrp="1"/>
          </p:cNvSpPr>
          <p:nvPr>
            <p:ph idx="1"/>
          </p:nvPr>
        </p:nvSpPr>
        <p:spPr/>
        <p:txBody>
          <a:bodyPr vert="horz" wrap="square" lIns="91440" tIns="45720" rIns="91440" bIns="45720" anchor="t"/>
          <a:lstStyle/>
          <a:p>
            <a:pPr eaLnBrk="1" hangingPunct="1"/>
            <a:r>
              <a:rPr lang="zh-CN" altLang="en-US" dirty="0"/>
              <a:t>注意检索模式里的选择项“前方一致 ”、“完全匹配 ”和“任意匹配”。“前方一致”指与检索词前方一致的数据都检索出来； “完全匹配 ”指只有与检索字段完全一致的数据才能被检索出来； “任意匹配”则与检索词任何位置相匹配的数据都能检索出来。 </a:t>
            </a:r>
            <a:br>
              <a:rPr lang="zh-CN" altLang="en-US" dirty="0"/>
            </a:b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5603"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5604"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23</a:t>
            </a:fld>
            <a:endParaRPr lang="en-US" altLang="zh-CN" sz="1400" dirty="0"/>
          </a:p>
        </p:txBody>
      </p:sp>
      <p:sp>
        <p:nvSpPr>
          <p:cNvPr id="25605" name="Rectangle 2"/>
          <p:cNvSpPr>
            <a:spLocks noGrp="1"/>
          </p:cNvSpPr>
          <p:nvPr>
            <p:ph type="title"/>
          </p:nvPr>
        </p:nvSpPr>
        <p:spPr/>
        <p:txBody>
          <a:bodyPr vert="horz" wrap="square" lIns="91440" tIns="45720" rIns="91440" bIns="45720" anchor="ctr"/>
          <a:lstStyle/>
          <a:p>
            <a:pPr eaLnBrk="1" hangingPunct="1"/>
            <a:r>
              <a:rPr lang="zh-CN" altLang="en-US" dirty="0"/>
              <a:t>图书的查找</a:t>
            </a:r>
          </a:p>
        </p:txBody>
      </p:sp>
      <p:sp>
        <p:nvSpPr>
          <p:cNvPr id="25606" name="Rectangle 3"/>
          <p:cNvSpPr>
            <a:spLocks noGrp="1"/>
          </p:cNvSpPr>
          <p:nvPr>
            <p:ph idx="1"/>
          </p:nvPr>
        </p:nvSpPr>
        <p:spPr/>
        <p:txBody>
          <a:bodyPr vert="horz" wrap="square" lIns="91440" tIns="45720" rIns="91440" bIns="45720" anchor="t"/>
          <a:lstStyle/>
          <a:p>
            <a:pPr marL="609600" indent="-609600" eaLnBrk="1" hangingPunct="1"/>
            <a:r>
              <a:rPr lang="zh-CN" altLang="en-US" dirty="0"/>
              <a:t>例如：想查找“计算机”方面的图书，在检索框内输入此字段，分别作如下选择。点击“检索”，即会出现检索结果。如果对结果不满意，还可以进行二次检索及重新检索。</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6627"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6628"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24</a:t>
            </a:fld>
            <a:endParaRPr lang="en-US" altLang="zh-CN" sz="1400" dirty="0"/>
          </a:p>
        </p:txBody>
      </p:sp>
      <p:pic>
        <p:nvPicPr>
          <p:cNvPr id="26629" name="图片 6" descr="QQ图片20180714111834.png"/>
          <p:cNvPicPr>
            <a:picLocks noChangeAspect="1"/>
          </p:cNvPicPr>
          <p:nvPr/>
        </p:nvPicPr>
        <p:blipFill>
          <a:blip r:embed="rId2"/>
          <a:stretch>
            <a:fillRect/>
          </a:stretch>
        </p:blipFill>
        <p:spPr>
          <a:xfrm>
            <a:off x="171450" y="1219200"/>
            <a:ext cx="8972550" cy="4438650"/>
          </a:xfrm>
          <a:prstGeom prst="rect">
            <a:avLst/>
          </a:prstGeom>
          <a:noFill/>
          <a:ln w="9525">
            <a:noFill/>
          </a:ln>
        </p:spPr>
      </p:pic>
      <p:sp>
        <p:nvSpPr>
          <p:cNvPr id="26630" name="Rectangle 8"/>
          <p:cNvSpPr/>
          <p:nvPr/>
        </p:nvSpPr>
        <p:spPr>
          <a:xfrm>
            <a:off x="4953000" y="3276600"/>
            <a:ext cx="18288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r>
              <a:rPr lang="zh-CN" altLang="en-US" sz="2400" b="1" dirty="0">
                <a:latin typeface="Arial" panose="020B0604020202020204" pitchFamily="34" charset="0"/>
              </a:rPr>
              <a:t>检索界面</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7651"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7652"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25</a:t>
            </a:fld>
            <a:endParaRPr lang="en-US" altLang="zh-CN" sz="1400" dirty="0"/>
          </a:p>
        </p:txBody>
      </p:sp>
      <p:pic>
        <p:nvPicPr>
          <p:cNvPr id="27653" name="图片 7" descr="QQ图片20180716091630.png"/>
          <p:cNvPicPr>
            <a:picLocks noChangeAspect="1"/>
          </p:cNvPicPr>
          <p:nvPr/>
        </p:nvPicPr>
        <p:blipFill>
          <a:blip r:embed="rId2"/>
          <a:stretch>
            <a:fillRect/>
          </a:stretch>
        </p:blipFill>
        <p:spPr>
          <a:xfrm>
            <a:off x="0" y="304800"/>
            <a:ext cx="9144000" cy="5638800"/>
          </a:xfrm>
          <a:prstGeom prst="rect">
            <a:avLst/>
          </a:prstGeom>
          <a:noFill/>
          <a:ln w="9525">
            <a:noFill/>
          </a:ln>
        </p:spPr>
      </p:pic>
      <p:sp>
        <p:nvSpPr>
          <p:cNvPr id="9" name="AutoShape 9"/>
          <p:cNvSpPr/>
          <p:nvPr/>
        </p:nvSpPr>
        <p:spPr>
          <a:xfrm>
            <a:off x="3124200" y="2590800"/>
            <a:ext cx="2057400" cy="533400"/>
          </a:xfrm>
          <a:prstGeom prst="wedgeRoundRectCallout">
            <a:avLst>
              <a:gd name="adj1" fmla="val -80245"/>
              <a:gd name="adj2" fmla="val -140477"/>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点击题名</a:t>
            </a:r>
          </a:p>
        </p:txBody>
      </p:sp>
      <p:sp>
        <p:nvSpPr>
          <p:cNvPr id="10" name="AutoShape 10"/>
          <p:cNvSpPr/>
          <p:nvPr/>
        </p:nvSpPr>
        <p:spPr>
          <a:xfrm>
            <a:off x="5867400" y="5029200"/>
            <a:ext cx="2057400" cy="914400"/>
          </a:xfrm>
          <a:prstGeom prst="wedgeRoundRectCallout">
            <a:avLst>
              <a:gd name="adj1" fmla="val 79861"/>
              <a:gd name="adj2" fmla="val -253819"/>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此处注意看是中文期刊还是中文图书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8675"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8676"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26</a:t>
            </a:fld>
            <a:endParaRPr lang="en-US" altLang="zh-CN" sz="1400" dirty="0"/>
          </a:p>
        </p:txBody>
      </p:sp>
      <p:pic>
        <p:nvPicPr>
          <p:cNvPr id="28677" name="图片 6" descr="QQ图片20180716092227.png"/>
          <p:cNvPicPr>
            <a:picLocks noChangeAspect="1"/>
          </p:cNvPicPr>
          <p:nvPr/>
        </p:nvPicPr>
        <p:blipFill>
          <a:blip r:embed="rId2"/>
          <a:stretch>
            <a:fillRect/>
          </a:stretch>
        </p:blipFill>
        <p:spPr>
          <a:xfrm>
            <a:off x="0" y="100013"/>
            <a:ext cx="9144000" cy="6757987"/>
          </a:xfrm>
          <a:prstGeom prst="rect">
            <a:avLst/>
          </a:prstGeom>
          <a:noFill/>
          <a:ln w="9525">
            <a:noFill/>
          </a:ln>
        </p:spPr>
      </p:pic>
      <p:sp>
        <p:nvSpPr>
          <p:cNvPr id="28678" name="AutoShape 6"/>
          <p:cNvSpPr/>
          <p:nvPr/>
        </p:nvSpPr>
        <p:spPr>
          <a:xfrm>
            <a:off x="3657600" y="3581400"/>
            <a:ext cx="2362200" cy="990600"/>
          </a:xfrm>
          <a:prstGeom prst="wedgeRoundRectCallout">
            <a:avLst>
              <a:gd name="adj1" fmla="val -120111"/>
              <a:gd name="adj2" fmla="val -202009"/>
              <a:gd name="adj3" fmla="val 16667"/>
            </a:avLst>
          </a:prstGeom>
          <a:solidFill>
            <a:schemeClr val="accent1"/>
          </a:solidFill>
          <a:ln w="9525" cap="flat" cmpd="sng">
            <a:solidFill>
              <a:schemeClr val="tx1"/>
            </a:solidFill>
            <a:prstDash val="solid"/>
            <a:miter/>
            <a:headEnd type="none" w="med" len="med"/>
            <a:tailEnd type="none" w="med" len="med"/>
          </a:ln>
        </p:spPr>
        <p:txBody>
          <a:bodyPr>
            <a:spAutoFit/>
          </a:bodyPr>
          <a:lstStyle/>
          <a:p>
            <a:r>
              <a:rPr lang="zh-CN" altLang="en-US" dirty="0">
                <a:latin typeface="Arial" panose="020B0604020202020204" pitchFamily="34" charset="0"/>
              </a:rPr>
              <a:t>中文期刊：当该期刊定满一年装订后可在过刊室借阅</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29699"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29700"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27</a:t>
            </a:fld>
            <a:endParaRPr lang="en-US" altLang="zh-CN" sz="1400" dirty="0"/>
          </a:p>
        </p:txBody>
      </p:sp>
      <p:pic>
        <p:nvPicPr>
          <p:cNvPr id="29701" name="图片 7" descr="cd1.png"/>
          <p:cNvPicPr>
            <a:picLocks noChangeAspect="1"/>
          </p:cNvPicPr>
          <p:nvPr/>
        </p:nvPicPr>
        <p:blipFill>
          <a:blip r:embed="rId2"/>
          <a:stretch>
            <a:fillRect/>
          </a:stretch>
        </p:blipFill>
        <p:spPr>
          <a:xfrm>
            <a:off x="304800" y="228600"/>
            <a:ext cx="8420100" cy="6019800"/>
          </a:xfrm>
          <a:prstGeom prst="rect">
            <a:avLst/>
          </a:prstGeom>
          <a:noFill/>
          <a:ln w="9525">
            <a:noFill/>
          </a:ln>
        </p:spPr>
      </p:pic>
      <p:sp>
        <p:nvSpPr>
          <p:cNvPr id="29702" name="AutoShape 9"/>
          <p:cNvSpPr/>
          <p:nvPr/>
        </p:nvSpPr>
        <p:spPr>
          <a:xfrm>
            <a:off x="6096000" y="4800600"/>
            <a:ext cx="2133600" cy="609600"/>
          </a:xfrm>
          <a:prstGeom prst="wedgeRoundRectCallout">
            <a:avLst>
              <a:gd name="adj1" fmla="val -49653"/>
              <a:gd name="adj2" fmla="val 168963"/>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中文图书：显示当前书刊的状态</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0723"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0724"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28</a:t>
            </a:fld>
            <a:endParaRPr lang="en-US" altLang="zh-CN" sz="1400" dirty="0"/>
          </a:p>
        </p:txBody>
      </p:sp>
      <p:sp>
        <p:nvSpPr>
          <p:cNvPr id="30725" name="Rectangle 2"/>
          <p:cNvSpPr>
            <a:spLocks noGrp="1"/>
          </p:cNvSpPr>
          <p:nvPr>
            <p:ph type="title"/>
          </p:nvPr>
        </p:nvSpPr>
        <p:spPr/>
        <p:txBody>
          <a:bodyPr vert="horz" wrap="square" lIns="91440" tIns="45720" rIns="91440" bIns="45720" anchor="ctr"/>
          <a:lstStyle/>
          <a:p>
            <a:pPr eaLnBrk="1" hangingPunct="1"/>
            <a:r>
              <a:rPr lang="zh-CN" altLang="en-US" dirty="0"/>
              <a:t>图书的查找</a:t>
            </a:r>
          </a:p>
        </p:txBody>
      </p:sp>
      <p:sp>
        <p:nvSpPr>
          <p:cNvPr id="30726" name="Rectangle 3"/>
          <p:cNvSpPr>
            <a:spLocks noGrp="1"/>
          </p:cNvSpPr>
          <p:nvPr>
            <p:ph idx="1"/>
          </p:nvPr>
        </p:nvSpPr>
        <p:spPr/>
        <p:txBody>
          <a:bodyPr vert="horz" wrap="square" lIns="91440" tIns="45720" rIns="91440" bIns="45720" anchor="t"/>
          <a:lstStyle/>
          <a:p>
            <a:pPr eaLnBrk="1" hangingPunct="1"/>
            <a:r>
              <a:rPr lang="zh-CN" altLang="en-US" dirty="0"/>
              <a:t>多字段检索可以更好地限定检索范围，如想查找电子工业出版社出版的计算机方面的书。可打开多字段检索界面，在输入相应字段。进行下列各项选择后点检索，即可出现检索结果。</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1747"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1748"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29</a:t>
            </a:fld>
            <a:endParaRPr lang="en-US" altLang="zh-CN" sz="1400" dirty="0"/>
          </a:p>
        </p:txBody>
      </p:sp>
      <p:sp>
        <p:nvSpPr>
          <p:cNvPr id="31749" name="Rectangle 2"/>
          <p:cNvSpPr>
            <a:spLocks noGrp="1"/>
          </p:cNvSpPr>
          <p:nvPr>
            <p:ph type="title"/>
          </p:nvPr>
        </p:nvSpPr>
        <p:spPr>
          <a:xfrm>
            <a:off x="0" y="0"/>
            <a:ext cx="8229600" cy="1143000"/>
          </a:xfrm>
        </p:spPr>
        <p:txBody>
          <a:bodyPr vert="horz" wrap="square" lIns="91440" tIns="45720" rIns="91440" bIns="45720" anchor="ctr"/>
          <a:lstStyle/>
          <a:p>
            <a:pPr eaLnBrk="1" hangingPunct="1"/>
            <a:r>
              <a:rPr lang="zh-CN" altLang="en-US" dirty="0"/>
              <a:t>系统使用示例</a:t>
            </a:r>
          </a:p>
        </p:txBody>
      </p:sp>
      <p:pic>
        <p:nvPicPr>
          <p:cNvPr id="31750" name="图片 7" descr="QQ图片20180716103156.png"/>
          <p:cNvPicPr>
            <a:picLocks noChangeAspect="1"/>
          </p:cNvPicPr>
          <p:nvPr/>
        </p:nvPicPr>
        <p:blipFill>
          <a:blip r:embed="rId2"/>
          <a:stretch>
            <a:fillRect/>
          </a:stretch>
        </p:blipFill>
        <p:spPr>
          <a:xfrm>
            <a:off x="0" y="1143000"/>
            <a:ext cx="9144000" cy="5103813"/>
          </a:xfrm>
          <a:prstGeom prst="rect">
            <a:avLst/>
          </a:prstGeom>
          <a:noFill/>
          <a:ln w="9525">
            <a:noFill/>
          </a:ln>
        </p:spPr>
      </p:pic>
      <p:sp>
        <p:nvSpPr>
          <p:cNvPr id="31751" name="AutoShape 7"/>
          <p:cNvSpPr/>
          <p:nvPr/>
        </p:nvSpPr>
        <p:spPr>
          <a:xfrm>
            <a:off x="5105400" y="5486400"/>
            <a:ext cx="838200" cy="457200"/>
          </a:xfrm>
          <a:prstGeom prst="wedgeRoundRectCallout">
            <a:avLst>
              <a:gd name="adj1" fmla="val -159829"/>
              <a:gd name="adj2" fmla="val -63852"/>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123"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124"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a:t>
            </a:fld>
            <a:endParaRPr lang="en-US" altLang="zh-CN" sz="1400" dirty="0"/>
          </a:p>
        </p:txBody>
      </p:sp>
      <p:sp>
        <p:nvSpPr>
          <p:cNvPr id="5125" name="Rectangle 2"/>
          <p:cNvSpPr>
            <a:spLocks noGrp="1"/>
          </p:cNvSpPr>
          <p:nvPr>
            <p:ph type="title"/>
          </p:nvPr>
        </p:nvSpPr>
        <p:spPr/>
        <p:txBody>
          <a:bodyPr vert="horz" wrap="square" lIns="91440" tIns="45720" rIns="91440" bIns="45720" anchor="ctr"/>
          <a:lstStyle/>
          <a:p>
            <a:pPr eaLnBrk="1" hangingPunct="1"/>
            <a:r>
              <a:rPr lang="zh-CN" altLang="en-US" dirty="0"/>
              <a:t>图书馆的重要作用</a:t>
            </a:r>
          </a:p>
        </p:txBody>
      </p:sp>
      <p:sp>
        <p:nvSpPr>
          <p:cNvPr id="5126" name="Rectangle 3"/>
          <p:cNvSpPr>
            <a:spLocks noGrp="1"/>
          </p:cNvSpPr>
          <p:nvPr>
            <p:ph idx="1"/>
          </p:nvPr>
        </p:nvSpPr>
        <p:spPr/>
        <p:txBody>
          <a:bodyPr vert="horz" wrap="square" lIns="91440" tIns="45720" rIns="91440" bIns="45720" anchor="t"/>
          <a:lstStyle/>
          <a:p>
            <a:pPr eaLnBrk="1" hangingPunct="1"/>
            <a:r>
              <a:rPr lang="zh-CN" altLang="en-US" dirty="0"/>
              <a:t>大学教育的特殊性</a:t>
            </a:r>
          </a:p>
          <a:p>
            <a:pPr eaLnBrk="1" hangingPunct="1">
              <a:buFont typeface="Wingdings" panose="05000000000000000000" pitchFamily="2" charset="2"/>
              <a:buChar char="ü"/>
            </a:pPr>
            <a:r>
              <a:rPr lang="zh-CN" altLang="en-US" dirty="0"/>
              <a:t>中学： 被动学习，</a:t>
            </a:r>
            <a:r>
              <a:rPr lang="zh-CN" altLang="en-US" dirty="0">
                <a:ea typeface="隶书" panose="02010509060101010101" pitchFamily="49" charset="-122"/>
              </a:rPr>
              <a:t>应试，依赖教师与教材。</a:t>
            </a:r>
          </a:p>
          <a:p>
            <a:pPr eaLnBrk="1" hangingPunct="1">
              <a:buFont typeface="Wingdings" panose="05000000000000000000" pitchFamily="2" charset="2"/>
              <a:buChar char="ü"/>
            </a:pPr>
            <a:r>
              <a:rPr lang="zh-CN" altLang="en-US" dirty="0"/>
              <a:t>大学：自主学习，培养学习方法，广泛阅读，扩大知识面，打牢基础。对文献信息有强烈的依赖性。</a:t>
            </a:r>
          </a:p>
          <a:p>
            <a:pPr eaLnBrk="1" hangingPunct="1">
              <a:buNone/>
            </a:pPr>
            <a:endParaRPr lang="en-US" altLang="zh-CN"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2771"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2772"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30</a:t>
            </a:fld>
            <a:endParaRPr lang="en-US" altLang="zh-CN" sz="1400" dirty="0"/>
          </a:p>
        </p:txBody>
      </p:sp>
      <p:pic>
        <p:nvPicPr>
          <p:cNvPr id="32773" name="图片 6" descr="QQ图片20180716103406.png"/>
          <p:cNvPicPr>
            <a:picLocks noChangeAspect="1"/>
          </p:cNvPicPr>
          <p:nvPr/>
        </p:nvPicPr>
        <p:blipFill>
          <a:blip r:embed="rId2"/>
          <a:stretch>
            <a:fillRect/>
          </a:stretch>
        </p:blipFill>
        <p:spPr>
          <a:xfrm>
            <a:off x="0" y="381000"/>
            <a:ext cx="9144000" cy="5553075"/>
          </a:xfrm>
          <a:prstGeom prst="rect">
            <a:avLst/>
          </a:prstGeom>
          <a:noFill/>
          <a:ln w="9525">
            <a:noFill/>
          </a:ln>
        </p:spPr>
      </p:pic>
      <p:sp>
        <p:nvSpPr>
          <p:cNvPr id="32774" name="AutoShape 8"/>
          <p:cNvSpPr/>
          <p:nvPr/>
        </p:nvSpPr>
        <p:spPr>
          <a:xfrm>
            <a:off x="5638800" y="2667000"/>
            <a:ext cx="914400" cy="609600"/>
          </a:xfrm>
          <a:prstGeom prst="wedgeRoundRectCallout">
            <a:avLst>
              <a:gd name="adj1" fmla="val -58241"/>
              <a:gd name="adj2" fmla="val 106958"/>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检索结果</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379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379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31</a:t>
            </a:fld>
            <a:endParaRPr lang="en-US" altLang="zh-CN" sz="1400" dirty="0"/>
          </a:p>
        </p:txBody>
      </p:sp>
      <p:sp>
        <p:nvSpPr>
          <p:cNvPr id="33797" name="Rectangle 2"/>
          <p:cNvSpPr>
            <a:spLocks noGrp="1"/>
          </p:cNvSpPr>
          <p:nvPr>
            <p:ph type="title"/>
          </p:nvPr>
        </p:nvSpPr>
        <p:spPr/>
        <p:txBody>
          <a:bodyPr vert="horz" wrap="square" lIns="91440" tIns="45720" rIns="91440" bIns="45720" anchor="ctr"/>
          <a:lstStyle/>
          <a:p>
            <a:pPr eaLnBrk="1" hangingPunct="1"/>
            <a:r>
              <a:rPr lang="zh-CN" altLang="en-US" dirty="0"/>
              <a:t>图书的借阅</a:t>
            </a:r>
          </a:p>
        </p:txBody>
      </p:sp>
      <p:sp>
        <p:nvSpPr>
          <p:cNvPr id="33798" name="Rectangle 3"/>
          <p:cNvSpPr>
            <a:spLocks noGrp="1"/>
          </p:cNvSpPr>
          <p:nvPr>
            <p:ph idx="1"/>
          </p:nvPr>
        </p:nvSpPr>
        <p:spPr>
          <a:xfrm>
            <a:off x="457200" y="1600200"/>
            <a:ext cx="8305800" cy="4525963"/>
          </a:xfrm>
        </p:spPr>
        <p:txBody>
          <a:bodyPr vert="horz" wrap="square" lIns="91440" tIns="45720" rIns="91440" bIns="45720" anchor="t"/>
          <a:lstStyle/>
          <a:p>
            <a:pPr marL="609600" indent="-609600" eaLnBrk="1" hangingPunct="1"/>
            <a:r>
              <a:rPr lang="zh-CN" altLang="en-US" dirty="0"/>
              <a:t>查找到图书的相关信息之后，就可以借阅了。例如想借阅上述检索结果中的第一本图书，首先点击图书题名，就会出现图书的具体馆藏信息，只有书刊状态为“可借”的情况下，才能借阅。此本</a:t>
            </a:r>
            <a:r>
              <a:rPr lang="en-US" altLang="zh-CN" dirty="0">
                <a:latin typeface="宋体" panose="02010600030101010101" pitchFamily="2" charset="-122"/>
                <a:cs typeface="Arial" panose="020B0604020202020204" pitchFamily="34" charset="0"/>
              </a:rPr>
              <a:t>《</a:t>
            </a:r>
            <a:r>
              <a:rPr lang="zh-CN" altLang="en-US" dirty="0">
                <a:latin typeface="宋体" panose="02010600030101010101" pitchFamily="2" charset="-122"/>
                <a:cs typeface="Arial" panose="020B0604020202020204" pitchFamily="34" charset="0"/>
              </a:rPr>
              <a:t>计算机导论</a:t>
            </a:r>
            <a:r>
              <a:rPr lang="en-US" altLang="zh-CN" dirty="0">
                <a:latin typeface="宋体" panose="02010600030101010101" pitchFamily="2" charset="-122"/>
                <a:cs typeface="Arial" panose="020B0604020202020204" pitchFamily="34" charset="0"/>
              </a:rPr>
              <a:t>》</a:t>
            </a:r>
            <a:r>
              <a:rPr lang="zh-CN" altLang="en-US" dirty="0">
                <a:latin typeface="宋体" panose="02010600030101010101" pitchFamily="2" charset="-122"/>
                <a:cs typeface="Arial" panose="020B0604020202020204" pitchFamily="34" charset="0"/>
              </a:rPr>
              <a:t>有复本显示为可借，此时，即可记下索书号</a:t>
            </a:r>
            <a:r>
              <a:rPr lang="en-US" altLang="zh-CN" dirty="0"/>
              <a:t>TP3/42 </a:t>
            </a:r>
            <a:r>
              <a:rPr lang="zh-CN" altLang="en-US" dirty="0"/>
              <a:t>， 到馆藏地</a:t>
            </a:r>
            <a:r>
              <a:rPr lang="en-US" altLang="zh-CN" dirty="0">
                <a:latin typeface="宋体" panose="02010600030101010101" pitchFamily="2" charset="-122"/>
              </a:rPr>
              <a:t>3</a:t>
            </a:r>
            <a:r>
              <a:rPr lang="zh-CN" altLang="en-US" dirty="0">
                <a:latin typeface="宋体" panose="02010600030101010101" pitchFamily="2" charset="-122"/>
              </a:rPr>
              <a:t>楼理工书库借阅。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481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482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32</a:t>
            </a:fld>
            <a:endParaRPr lang="en-US" altLang="zh-CN" sz="1400" dirty="0"/>
          </a:p>
        </p:txBody>
      </p:sp>
      <p:sp>
        <p:nvSpPr>
          <p:cNvPr id="34821" name="Rectangle 2"/>
          <p:cNvSpPr>
            <a:spLocks noGrp="1"/>
          </p:cNvSpPr>
          <p:nvPr>
            <p:ph type="title"/>
          </p:nvPr>
        </p:nvSpPr>
        <p:spPr/>
        <p:txBody>
          <a:bodyPr vert="horz" wrap="square" lIns="91440" tIns="45720" rIns="91440" bIns="45720" anchor="ctr"/>
          <a:lstStyle/>
          <a:p>
            <a:pPr eaLnBrk="1" hangingPunct="1"/>
            <a:r>
              <a:rPr lang="zh-CN" altLang="en-US" dirty="0"/>
              <a:t>图书的借阅</a:t>
            </a:r>
          </a:p>
        </p:txBody>
      </p:sp>
      <p:sp>
        <p:nvSpPr>
          <p:cNvPr id="34822" name="Rectangle 3"/>
          <p:cNvSpPr>
            <a:spLocks noGrp="1"/>
          </p:cNvSpPr>
          <p:nvPr>
            <p:ph idx="1"/>
          </p:nvPr>
        </p:nvSpPr>
        <p:spPr/>
        <p:txBody>
          <a:bodyPr vert="horz" wrap="square" lIns="91440" tIns="45720" rIns="91440" bIns="45720" anchor="t"/>
          <a:lstStyle/>
          <a:p>
            <a:pPr eaLnBrk="1" hangingPunct="1"/>
            <a:r>
              <a:rPr lang="zh-CN" altLang="en-US" dirty="0"/>
              <a:t>在您使用图书馆的馆藏与服务的时候，可随时打开“我的图书馆”查看您的情况。在图书馆网页上点击“我的图书馆”，登录后即可进行各种项目的查询了。</a:t>
            </a:r>
          </a:p>
          <a:p>
            <a:pPr eaLnBrk="1" hangingPunct="1"/>
            <a:r>
              <a:rPr lang="zh-CN" altLang="en-US" dirty="0"/>
              <a:t>当您图书（非“</a:t>
            </a:r>
            <a:r>
              <a:rPr lang="en-US" altLang="zh-CN" dirty="0"/>
              <a:t>I</a:t>
            </a:r>
            <a:r>
              <a:rPr lang="zh-CN" altLang="en-US" dirty="0"/>
              <a:t>”</a:t>
            </a:r>
            <a:r>
              <a:rPr lang="en-US" altLang="zh-CN" dirty="0"/>
              <a:t> </a:t>
            </a:r>
            <a:r>
              <a:rPr lang="zh-CN" altLang="en-US" dirty="0"/>
              <a:t>类图书）快要到期而您还需要继续使用的时候，您可以在该书到期前</a:t>
            </a:r>
            <a:r>
              <a:rPr lang="en-US" altLang="zh-CN" b="1" dirty="0">
                <a:solidFill>
                  <a:srgbClr val="FF0000"/>
                </a:solidFill>
              </a:rPr>
              <a:t>7</a:t>
            </a:r>
            <a:r>
              <a:rPr lang="zh-CN" altLang="en-US" b="1" dirty="0">
                <a:solidFill>
                  <a:srgbClr val="FF0000"/>
                </a:solidFill>
              </a:rPr>
              <a:t>日内</a:t>
            </a:r>
            <a:r>
              <a:rPr lang="zh-CN" altLang="en-US" dirty="0"/>
              <a:t>使用系统的“续借”功能，也可以到借阅处让工作人员帮您续借。超期的图书不可续借。</a:t>
            </a:r>
          </a:p>
          <a:p>
            <a:pPr eaLnBrk="1" hangingPunct="1">
              <a:buNone/>
            </a:pPr>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5843"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5844"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33</a:t>
            </a:fld>
            <a:endParaRPr lang="en-US" altLang="zh-CN" sz="1400" dirty="0"/>
          </a:p>
        </p:txBody>
      </p:sp>
      <p:pic>
        <p:nvPicPr>
          <p:cNvPr id="35845" name="图片 6" descr="QQ图片20180714111308.png"/>
          <p:cNvPicPr>
            <a:picLocks noChangeAspect="1"/>
          </p:cNvPicPr>
          <p:nvPr/>
        </p:nvPicPr>
        <p:blipFill>
          <a:blip r:embed="rId2"/>
          <a:stretch>
            <a:fillRect/>
          </a:stretch>
        </p:blipFill>
        <p:spPr>
          <a:xfrm>
            <a:off x="762000" y="387044"/>
            <a:ext cx="7620000" cy="5644175"/>
          </a:xfrm>
          <a:prstGeom prst="rect">
            <a:avLst/>
          </a:prstGeom>
          <a:noFill/>
          <a:ln w="9525">
            <a:noFill/>
          </a:ln>
        </p:spPr>
      </p:pic>
      <p:sp>
        <p:nvSpPr>
          <p:cNvPr id="8" name="AutoShape 7"/>
          <p:cNvSpPr/>
          <p:nvPr/>
        </p:nvSpPr>
        <p:spPr>
          <a:xfrm>
            <a:off x="2000232" y="3571876"/>
            <a:ext cx="1371600" cy="457200"/>
          </a:xfrm>
          <a:prstGeom prst="wedgeRoundRectCallout">
            <a:avLst>
              <a:gd name="adj1" fmla="val -92454"/>
              <a:gd name="adj2" fmla="val -157583"/>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点击这儿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6867"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6868"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34</a:t>
            </a:fld>
            <a:endParaRPr lang="en-US" altLang="zh-CN" sz="1400" dirty="0"/>
          </a:p>
        </p:txBody>
      </p:sp>
      <p:pic>
        <p:nvPicPr>
          <p:cNvPr id="36869" name="图片 6" descr="QQ图片20180716103754.png"/>
          <p:cNvPicPr>
            <a:picLocks noChangeAspect="1"/>
          </p:cNvPicPr>
          <p:nvPr/>
        </p:nvPicPr>
        <p:blipFill>
          <a:blip r:embed="rId2"/>
          <a:stretch>
            <a:fillRect/>
          </a:stretch>
        </p:blipFill>
        <p:spPr>
          <a:xfrm>
            <a:off x="0" y="609600"/>
            <a:ext cx="8839200" cy="5267325"/>
          </a:xfrm>
          <a:prstGeom prst="rect">
            <a:avLst/>
          </a:prstGeom>
          <a:noFill/>
          <a:ln w="9525">
            <a:noFill/>
          </a:ln>
        </p:spPr>
      </p:pic>
      <p:sp>
        <p:nvSpPr>
          <p:cNvPr id="36870" name="AutoShape 10"/>
          <p:cNvSpPr/>
          <p:nvPr/>
        </p:nvSpPr>
        <p:spPr>
          <a:xfrm>
            <a:off x="1828800" y="5486400"/>
            <a:ext cx="1371600" cy="381000"/>
          </a:xfrm>
          <a:prstGeom prst="wedgeRectCallout">
            <a:avLst>
              <a:gd name="adj1" fmla="val -30093"/>
              <a:gd name="adj2" fmla="val -365000"/>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sz="2000" b="1" dirty="0">
                <a:latin typeface="Arial" panose="020B0604020202020204" pitchFamily="34" charset="0"/>
              </a:rPr>
              <a:t>点击登入</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7891"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7892"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35</a:t>
            </a:fld>
            <a:endParaRPr lang="en-US" altLang="zh-CN" sz="1400" dirty="0"/>
          </a:p>
        </p:txBody>
      </p:sp>
      <p:pic>
        <p:nvPicPr>
          <p:cNvPr id="37893" name="图片 6" descr="QQ图片20180716103913.png"/>
          <p:cNvPicPr>
            <a:picLocks noChangeAspect="1"/>
          </p:cNvPicPr>
          <p:nvPr/>
        </p:nvPicPr>
        <p:blipFill>
          <a:blip r:embed="rId2"/>
          <a:stretch>
            <a:fillRect/>
          </a:stretch>
        </p:blipFill>
        <p:spPr>
          <a:xfrm>
            <a:off x="609600" y="152400"/>
            <a:ext cx="7620000" cy="6172200"/>
          </a:xfrm>
          <a:prstGeom prst="rect">
            <a:avLst/>
          </a:prstGeom>
          <a:noFill/>
          <a:ln w="9525">
            <a:noFill/>
          </a:ln>
        </p:spPr>
      </p:pic>
      <p:sp>
        <p:nvSpPr>
          <p:cNvPr id="37894" name="AutoShape 8"/>
          <p:cNvSpPr/>
          <p:nvPr/>
        </p:nvSpPr>
        <p:spPr>
          <a:xfrm>
            <a:off x="3352800" y="3505200"/>
            <a:ext cx="1524000" cy="381000"/>
          </a:xfrm>
          <a:prstGeom prst="wedgeRectCallout">
            <a:avLst>
              <a:gd name="adj1" fmla="val -92190"/>
              <a:gd name="adj2" fmla="val -5091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sz="2000" b="1" dirty="0">
                <a:latin typeface="Arial" panose="020B0604020202020204" pitchFamily="34" charset="0"/>
              </a:rPr>
              <a:t>选择查看</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891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891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36</a:t>
            </a:fld>
            <a:endParaRPr lang="en-US" altLang="zh-CN" sz="1400" dirty="0"/>
          </a:p>
        </p:txBody>
      </p:sp>
      <p:sp>
        <p:nvSpPr>
          <p:cNvPr id="38917" name="Rectangle 2"/>
          <p:cNvSpPr>
            <a:spLocks noGrp="1"/>
          </p:cNvSpPr>
          <p:nvPr>
            <p:ph type="title"/>
          </p:nvPr>
        </p:nvSpPr>
        <p:spPr/>
        <p:txBody>
          <a:bodyPr vert="horz" wrap="square" lIns="91440" tIns="45720" rIns="91440" bIns="45720" anchor="ctr"/>
          <a:lstStyle/>
          <a:p>
            <a:pPr eaLnBrk="1" hangingPunct="1"/>
            <a:r>
              <a:rPr lang="zh-CN" altLang="en-US" dirty="0"/>
              <a:t>图书的借阅</a:t>
            </a:r>
          </a:p>
        </p:txBody>
      </p:sp>
      <p:sp>
        <p:nvSpPr>
          <p:cNvPr id="38918" name="Rectangle 3"/>
          <p:cNvSpPr>
            <a:spLocks noGrp="1"/>
          </p:cNvSpPr>
          <p:nvPr>
            <p:ph idx="1"/>
          </p:nvPr>
        </p:nvSpPr>
        <p:spPr/>
        <p:txBody>
          <a:bodyPr vert="horz" wrap="square" lIns="91440" tIns="45720" rIns="91440" bIns="45720" anchor="t"/>
          <a:lstStyle/>
          <a:p>
            <a:pPr eaLnBrk="1" hangingPunct="1"/>
            <a:r>
              <a:rPr lang="zh-CN" altLang="en-US" dirty="0"/>
              <a:t>本馆采用流阅一体的大流通形式 。读者大门进入图书馆，可以在图书馆阅览座位上阅览，也可以经二楼借书处借出阅读。</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3993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3994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37</a:t>
            </a:fld>
            <a:endParaRPr lang="en-US" altLang="zh-CN" sz="1400" dirty="0"/>
          </a:p>
        </p:txBody>
      </p:sp>
      <p:sp>
        <p:nvSpPr>
          <p:cNvPr id="39941" name="Rectangle 2"/>
          <p:cNvSpPr>
            <a:spLocks noGrp="1"/>
          </p:cNvSpPr>
          <p:nvPr>
            <p:ph type="title"/>
          </p:nvPr>
        </p:nvSpPr>
        <p:spPr/>
        <p:txBody>
          <a:bodyPr vert="horz" wrap="square" lIns="91440" tIns="45720" rIns="91440" bIns="45720" anchor="ctr"/>
          <a:lstStyle/>
          <a:p>
            <a:pPr eaLnBrk="1" hangingPunct="1"/>
            <a:r>
              <a:rPr lang="zh-CN" altLang="en-US" dirty="0"/>
              <a:t>图书的借阅流程</a:t>
            </a:r>
          </a:p>
        </p:txBody>
      </p:sp>
      <p:sp>
        <p:nvSpPr>
          <p:cNvPr id="39942" name="Rectangle 3"/>
          <p:cNvSpPr>
            <a:spLocks noGrp="1"/>
          </p:cNvSpPr>
          <p:nvPr>
            <p:ph idx="1"/>
          </p:nvPr>
        </p:nvSpPr>
        <p:spPr/>
        <p:txBody>
          <a:bodyPr vert="horz" wrap="square" lIns="91440" tIns="45720" rIns="91440" bIns="45720" anchor="t"/>
          <a:lstStyle/>
          <a:p>
            <a:pPr eaLnBrk="1" hangingPunct="1">
              <a:buNone/>
            </a:pPr>
            <a:endParaRPr lang="en-US" altLang="zh-CN" dirty="0"/>
          </a:p>
          <a:p>
            <a:pPr eaLnBrk="1" hangingPunct="1">
              <a:buNone/>
            </a:pPr>
            <a:endParaRPr lang="en-US" altLang="zh-CN" dirty="0"/>
          </a:p>
        </p:txBody>
      </p:sp>
      <p:sp>
        <p:nvSpPr>
          <p:cNvPr id="44036" name="AutoShape 4"/>
          <p:cNvSpPr/>
          <p:nvPr/>
        </p:nvSpPr>
        <p:spPr>
          <a:xfrm>
            <a:off x="2133600" y="1905000"/>
            <a:ext cx="4572000" cy="4572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r>
              <a:rPr lang="zh-CN" altLang="en-US" dirty="0">
                <a:latin typeface="Arial" panose="020B0604020202020204" pitchFamily="34" charset="0"/>
              </a:rPr>
              <a:t>持一卡通通过门禁系统进入图书馆 </a:t>
            </a:r>
          </a:p>
        </p:txBody>
      </p:sp>
      <p:sp>
        <p:nvSpPr>
          <p:cNvPr id="44037" name="Line 5"/>
          <p:cNvSpPr/>
          <p:nvPr/>
        </p:nvSpPr>
        <p:spPr>
          <a:xfrm>
            <a:off x="4495800" y="2362200"/>
            <a:ext cx="0" cy="304800"/>
          </a:xfrm>
          <a:prstGeom prst="line">
            <a:avLst/>
          </a:prstGeom>
          <a:ln w="9525" cap="flat" cmpd="sng">
            <a:solidFill>
              <a:schemeClr val="tx1"/>
            </a:solidFill>
            <a:prstDash val="solid"/>
            <a:headEnd type="none" w="med" len="med"/>
            <a:tailEnd type="triangle" w="med" len="med"/>
          </a:ln>
        </p:spPr>
      </p:sp>
      <p:sp>
        <p:nvSpPr>
          <p:cNvPr id="44038" name="AutoShape 6"/>
          <p:cNvSpPr/>
          <p:nvPr/>
        </p:nvSpPr>
        <p:spPr>
          <a:xfrm>
            <a:off x="2133600" y="2667000"/>
            <a:ext cx="4648200" cy="4572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r>
              <a:rPr lang="zh-CN" altLang="en-US" dirty="0">
                <a:latin typeface="Arial" panose="020B0604020202020204" pitchFamily="34" charset="0"/>
              </a:rPr>
              <a:t>（查阅所借图书馆藏信息） </a:t>
            </a:r>
          </a:p>
        </p:txBody>
      </p:sp>
      <p:sp>
        <p:nvSpPr>
          <p:cNvPr id="44039" name="Line 7"/>
          <p:cNvSpPr/>
          <p:nvPr/>
        </p:nvSpPr>
        <p:spPr>
          <a:xfrm>
            <a:off x="4495800" y="3124200"/>
            <a:ext cx="0" cy="381000"/>
          </a:xfrm>
          <a:prstGeom prst="line">
            <a:avLst/>
          </a:prstGeom>
          <a:ln w="9525" cap="flat" cmpd="sng">
            <a:solidFill>
              <a:schemeClr val="tx1"/>
            </a:solidFill>
            <a:prstDash val="solid"/>
            <a:headEnd type="none" w="med" len="med"/>
            <a:tailEnd type="triangle" w="med" len="med"/>
          </a:ln>
        </p:spPr>
      </p:sp>
      <p:sp>
        <p:nvSpPr>
          <p:cNvPr id="44040" name="AutoShape 8"/>
          <p:cNvSpPr/>
          <p:nvPr/>
        </p:nvSpPr>
        <p:spPr>
          <a:xfrm>
            <a:off x="2133600" y="3505200"/>
            <a:ext cx="4648200" cy="4572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r>
              <a:rPr lang="zh-CN" altLang="en-US" dirty="0">
                <a:latin typeface="Arial" panose="020B0604020202020204" pitchFamily="34" charset="0"/>
              </a:rPr>
              <a:t>到所在书库查找欲借图书 </a:t>
            </a:r>
          </a:p>
        </p:txBody>
      </p:sp>
      <p:sp>
        <p:nvSpPr>
          <p:cNvPr id="44041" name="Line 9"/>
          <p:cNvSpPr/>
          <p:nvPr/>
        </p:nvSpPr>
        <p:spPr>
          <a:xfrm>
            <a:off x="4495800" y="3962400"/>
            <a:ext cx="0" cy="304800"/>
          </a:xfrm>
          <a:prstGeom prst="line">
            <a:avLst/>
          </a:prstGeom>
          <a:ln w="9525" cap="flat" cmpd="sng">
            <a:solidFill>
              <a:schemeClr val="tx1"/>
            </a:solidFill>
            <a:prstDash val="solid"/>
            <a:headEnd type="none" w="med" len="med"/>
            <a:tailEnd type="triangle" w="med" len="med"/>
          </a:ln>
        </p:spPr>
      </p:sp>
      <p:sp>
        <p:nvSpPr>
          <p:cNvPr id="44042" name="AutoShape 10"/>
          <p:cNvSpPr/>
          <p:nvPr/>
        </p:nvSpPr>
        <p:spPr>
          <a:xfrm>
            <a:off x="2133600" y="4267200"/>
            <a:ext cx="4724400" cy="4572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r>
              <a:rPr lang="zh-CN" altLang="en-US" dirty="0">
                <a:latin typeface="Arial" panose="020B0604020202020204" pitchFamily="34" charset="0"/>
              </a:rPr>
              <a:t>在所在书库阅览或到二楼借书处办理借书手续 </a:t>
            </a:r>
          </a:p>
        </p:txBody>
      </p:sp>
      <p:sp>
        <p:nvSpPr>
          <p:cNvPr id="44043" name="Line 11"/>
          <p:cNvSpPr/>
          <p:nvPr/>
        </p:nvSpPr>
        <p:spPr>
          <a:xfrm>
            <a:off x="4495800" y="4724400"/>
            <a:ext cx="0" cy="304800"/>
          </a:xfrm>
          <a:prstGeom prst="line">
            <a:avLst/>
          </a:prstGeom>
          <a:ln w="9525" cap="flat" cmpd="sng">
            <a:solidFill>
              <a:schemeClr val="tx1"/>
            </a:solidFill>
            <a:prstDash val="solid"/>
            <a:headEnd type="none" w="med" len="med"/>
            <a:tailEnd type="triangle" w="med" len="med"/>
          </a:ln>
        </p:spPr>
      </p:sp>
      <p:sp>
        <p:nvSpPr>
          <p:cNvPr id="44044" name="AutoShape 12"/>
          <p:cNvSpPr/>
          <p:nvPr/>
        </p:nvSpPr>
        <p:spPr>
          <a:xfrm>
            <a:off x="2133600" y="5029200"/>
            <a:ext cx="4724400" cy="4572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r>
              <a:rPr lang="zh-CN" altLang="en-US" dirty="0">
                <a:latin typeface="Arial" panose="020B0604020202020204" pitchFamily="34" charset="0"/>
              </a:rPr>
              <a:t>经防盗系统检测后离馆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slide(fromBottom)">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additive="base">
                                        <p:cTn id="12" dur="500" fill="hold"/>
                                        <p:tgtEl>
                                          <p:spTgt spid="44037"/>
                                        </p:tgtEl>
                                        <p:attrNameLst>
                                          <p:attrName>ppt_x</p:attrName>
                                        </p:attrNameLst>
                                      </p:cBhvr>
                                      <p:tavLst>
                                        <p:tav tm="0">
                                          <p:val>
                                            <p:strVal val="#ppt_x"/>
                                          </p:val>
                                        </p:tav>
                                        <p:tav tm="100000">
                                          <p:val>
                                            <p:strVal val="#ppt_x"/>
                                          </p:val>
                                        </p:tav>
                                      </p:tavLst>
                                    </p:anim>
                                    <p:anim calcmode="lin" valueType="num">
                                      <p:cBhvr additive="base">
                                        <p:cTn id="13"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4038"/>
                                        </p:tgtEl>
                                        <p:attrNameLst>
                                          <p:attrName>style.visibility</p:attrName>
                                        </p:attrNameLst>
                                      </p:cBhvr>
                                      <p:to>
                                        <p:strVal val="visible"/>
                                      </p:to>
                                    </p:set>
                                    <p:animEffect transition="in" filter="slide(fromBottom)">
                                      <p:cBhvr>
                                        <p:cTn id="18" dur="500"/>
                                        <p:tgtEl>
                                          <p:spTgt spid="4403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039"/>
                                        </p:tgtEl>
                                        <p:attrNameLst>
                                          <p:attrName>style.visibility</p:attrName>
                                        </p:attrNameLst>
                                      </p:cBhvr>
                                      <p:to>
                                        <p:strVal val="visible"/>
                                      </p:to>
                                    </p:set>
                                    <p:anim calcmode="lin" valueType="num">
                                      <p:cBhvr additive="base">
                                        <p:cTn id="23" dur="500" fill="hold"/>
                                        <p:tgtEl>
                                          <p:spTgt spid="44039"/>
                                        </p:tgtEl>
                                        <p:attrNameLst>
                                          <p:attrName>ppt_x</p:attrName>
                                        </p:attrNameLst>
                                      </p:cBhvr>
                                      <p:tavLst>
                                        <p:tav tm="0">
                                          <p:val>
                                            <p:strVal val="#ppt_x"/>
                                          </p:val>
                                        </p:tav>
                                        <p:tav tm="100000">
                                          <p:val>
                                            <p:strVal val="#ppt_x"/>
                                          </p:val>
                                        </p:tav>
                                      </p:tavLst>
                                    </p:anim>
                                    <p:anim calcmode="lin" valueType="num">
                                      <p:cBhvr additive="base">
                                        <p:cTn id="24"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4040"/>
                                        </p:tgtEl>
                                        <p:attrNameLst>
                                          <p:attrName>style.visibility</p:attrName>
                                        </p:attrNameLst>
                                      </p:cBhvr>
                                      <p:to>
                                        <p:strVal val="visible"/>
                                      </p:to>
                                    </p:set>
                                    <p:animEffect transition="in" filter="slide(fromBottom)">
                                      <p:cBhvr>
                                        <p:cTn id="29" dur="500"/>
                                        <p:tgtEl>
                                          <p:spTgt spid="4404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4041"/>
                                        </p:tgtEl>
                                        <p:attrNameLst>
                                          <p:attrName>style.visibility</p:attrName>
                                        </p:attrNameLst>
                                      </p:cBhvr>
                                      <p:to>
                                        <p:strVal val="visible"/>
                                      </p:to>
                                    </p:set>
                                    <p:anim calcmode="lin" valueType="num">
                                      <p:cBhvr additive="base">
                                        <p:cTn id="34" dur="500" fill="hold"/>
                                        <p:tgtEl>
                                          <p:spTgt spid="44041"/>
                                        </p:tgtEl>
                                        <p:attrNameLst>
                                          <p:attrName>ppt_x</p:attrName>
                                        </p:attrNameLst>
                                      </p:cBhvr>
                                      <p:tavLst>
                                        <p:tav tm="0">
                                          <p:val>
                                            <p:strVal val="#ppt_x"/>
                                          </p:val>
                                        </p:tav>
                                        <p:tav tm="100000">
                                          <p:val>
                                            <p:strVal val="#ppt_x"/>
                                          </p:val>
                                        </p:tav>
                                      </p:tavLst>
                                    </p:anim>
                                    <p:anim calcmode="lin" valueType="num">
                                      <p:cBhvr additive="base">
                                        <p:cTn id="35"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44042"/>
                                        </p:tgtEl>
                                        <p:attrNameLst>
                                          <p:attrName>style.visibility</p:attrName>
                                        </p:attrNameLst>
                                      </p:cBhvr>
                                      <p:to>
                                        <p:strVal val="visible"/>
                                      </p:to>
                                    </p:set>
                                    <p:animEffect transition="in" filter="slide(fromBottom)">
                                      <p:cBhvr>
                                        <p:cTn id="40" dur="500"/>
                                        <p:tgtEl>
                                          <p:spTgt spid="4404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4043"/>
                                        </p:tgtEl>
                                        <p:attrNameLst>
                                          <p:attrName>style.visibility</p:attrName>
                                        </p:attrNameLst>
                                      </p:cBhvr>
                                      <p:to>
                                        <p:strVal val="visible"/>
                                      </p:to>
                                    </p:set>
                                    <p:anim calcmode="lin" valueType="num">
                                      <p:cBhvr additive="base">
                                        <p:cTn id="45" dur="500" fill="hold"/>
                                        <p:tgtEl>
                                          <p:spTgt spid="44043"/>
                                        </p:tgtEl>
                                        <p:attrNameLst>
                                          <p:attrName>ppt_x</p:attrName>
                                        </p:attrNameLst>
                                      </p:cBhvr>
                                      <p:tavLst>
                                        <p:tav tm="0">
                                          <p:val>
                                            <p:strVal val="#ppt_x"/>
                                          </p:val>
                                        </p:tav>
                                        <p:tav tm="100000">
                                          <p:val>
                                            <p:strVal val="#ppt_x"/>
                                          </p:val>
                                        </p:tav>
                                      </p:tavLst>
                                    </p:anim>
                                    <p:anim calcmode="lin" valueType="num">
                                      <p:cBhvr additive="base">
                                        <p:cTn id="46"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44044"/>
                                        </p:tgtEl>
                                        <p:attrNameLst>
                                          <p:attrName>style.visibility</p:attrName>
                                        </p:attrNameLst>
                                      </p:cBhvr>
                                      <p:to>
                                        <p:strVal val="visible"/>
                                      </p:to>
                                    </p:set>
                                    <p:animEffect transition="in" filter="slide(fromBottom)">
                                      <p:cBhvr>
                                        <p:cTn id="51" dur="5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8" grpId="0" animBg="1"/>
      <p:bldP spid="44040" grpId="0" animBg="1"/>
      <p:bldP spid="44042" grpId="0" animBg="1"/>
      <p:bldP spid="440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0963"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0964"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38</a:t>
            </a:fld>
            <a:endParaRPr lang="en-US" altLang="zh-CN" sz="1400" dirty="0"/>
          </a:p>
        </p:txBody>
      </p:sp>
      <p:sp>
        <p:nvSpPr>
          <p:cNvPr id="40965" name="Rectangle 2"/>
          <p:cNvSpPr>
            <a:spLocks noGrp="1"/>
          </p:cNvSpPr>
          <p:nvPr>
            <p:ph type="title"/>
          </p:nvPr>
        </p:nvSpPr>
        <p:spPr/>
        <p:txBody>
          <a:bodyPr vert="horz" wrap="square" lIns="91440" tIns="45720" rIns="91440" bIns="45720" anchor="ctr"/>
          <a:lstStyle/>
          <a:p>
            <a:pPr eaLnBrk="1" hangingPunct="1"/>
            <a:r>
              <a:rPr lang="zh-CN" altLang="en-US" dirty="0"/>
              <a:t>图书的借阅</a:t>
            </a:r>
          </a:p>
        </p:txBody>
      </p:sp>
      <p:sp>
        <p:nvSpPr>
          <p:cNvPr id="40966" name="Rectangle 3"/>
          <p:cNvSpPr>
            <a:spLocks noGrp="1"/>
          </p:cNvSpPr>
          <p:nvPr>
            <p:ph idx="1"/>
          </p:nvPr>
        </p:nvSpPr>
        <p:spPr/>
        <p:txBody>
          <a:bodyPr vert="horz" wrap="square" lIns="91440" tIns="45720" rIns="91440" bIns="45720" anchor="t"/>
          <a:lstStyle/>
          <a:p>
            <a:pPr eaLnBrk="1" hangingPunct="1"/>
            <a:r>
              <a:rPr lang="zh-CN" altLang="en-US" dirty="0"/>
              <a:t>图书还书</a:t>
            </a:r>
          </a:p>
          <a:p>
            <a:pPr eaLnBrk="1" hangingPunct="1">
              <a:buNone/>
            </a:pPr>
            <a:r>
              <a:rPr lang="zh-CN" altLang="en-US" dirty="0"/>
              <a:t>   读者进入图书馆后直接到二楼还书处办理手续即可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日期占位符 3"/>
          <p:cNvSpPr>
            <a:spLocks noGrp="1"/>
          </p:cNvSpPr>
          <p:nvPr>
            <p:ph type="dt" sz="half"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E81A68A7-D3A6-4386-A05D-853A9D2446D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2019-8-27</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6147"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6148"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a:t>
            </a:fld>
            <a:endParaRPr lang="en-US" altLang="zh-CN" sz="1400" dirty="0"/>
          </a:p>
        </p:txBody>
      </p:sp>
      <p:sp>
        <p:nvSpPr>
          <p:cNvPr id="6149" name="Rectangle 2"/>
          <p:cNvSpPr>
            <a:spLocks noGrp="1"/>
          </p:cNvSpPr>
          <p:nvPr>
            <p:ph type="title"/>
          </p:nvPr>
        </p:nvSpPr>
        <p:spPr/>
        <p:txBody>
          <a:bodyPr vert="horz" wrap="square" lIns="91440" tIns="45720" rIns="91440" bIns="45720" anchor="ctr"/>
          <a:lstStyle/>
          <a:p>
            <a:pPr eaLnBrk="1" hangingPunct="1"/>
            <a:r>
              <a:rPr lang="zh-CN" altLang="en-US" dirty="0"/>
              <a:t>图书馆的重要作用</a:t>
            </a:r>
          </a:p>
        </p:txBody>
      </p:sp>
      <p:sp>
        <p:nvSpPr>
          <p:cNvPr id="6150" name="Rectangle 3"/>
          <p:cNvSpPr>
            <a:spLocks noGrp="1"/>
          </p:cNvSpPr>
          <p:nvPr>
            <p:ph idx="1"/>
          </p:nvPr>
        </p:nvSpPr>
        <p:spPr/>
        <p:txBody>
          <a:bodyPr vert="horz" wrap="square" lIns="91440" tIns="45720" rIns="91440" bIns="45720" anchor="t"/>
          <a:lstStyle/>
          <a:p>
            <a:pPr eaLnBrk="1" hangingPunct="1"/>
            <a:r>
              <a:rPr lang="zh-CN" altLang="en-US" dirty="0"/>
              <a:t>图书馆的角色</a:t>
            </a:r>
          </a:p>
          <a:p>
            <a:pPr eaLnBrk="1" hangingPunct="1">
              <a:buFont typeface="Wingdings" panose="05000000000000000000" pitchFamily="2" charset="2"/>
              <a:buChar char="ü"/>
            </a:pPr>
            <a:r>
              <a:rPr lang="zh-CN" altLang="en-US" dirty="0"/>
              <a:t>知识的殿堂，信息的海洋。高校图书馆是高校的文献信息交流中心，汇聚着学校大部分的信息资源。</a:t>
            </a:r>
          </a:p>
          <a:p>
            <a:pPr eaLnBrk="1" hangingPunct="1">
              <a:buFont typeface="Wingdings" panose="05000000000000000000" pitchFamily="2" charset="2"/>
              <a:buChar char="ü"/>
            </a:pPr>
            <a:r>
              <a:rPr lang="zh-CN" altLang="en-US" dirty="0"/>
              <a:t>信息社会的领航员。图书馆不仅承担收藏、整理文献资料的功能，在信息社会正日渐承担着信息领航员的功能。利用好图书馆的这一功能将使学习效率事半而功倍。</a:t>
            </a:r>
          </a:p>
          <a:p>
            <a:pPr lvl="1" eaLnBrk="1" hangingPunct="1"/>
            <a:endParaRPr lang="en-US" altLang="zh-C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301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301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40</a:t>
            </a:fld>
            <a:endParaRPr lang="en-US" altLang="zh-CN" sz="1400" dirty="0"/>
          </a:p>
        </p:txBody>
      </p:sp>
      <p:sp>
        <p:nvSpPr>
          <p:cNvPr id="43013" name="Rectangle 2"/>
          <p:cNvSpPr>
            <a:spLocks noGrp="1"/>
          </p:cNvSpPr>
          <p:nvPr>
            <p:ph type="title"/>
          </p:nvPr>
        </p:nvSpPr>
        <p:spPr/>
        <p:txBody>
          <a:bodyPr vert="horz" wrap="square" lIns="91440" tIns="45720" rIns="91440" bIns="45720" anchor="ctr"/>
          <a:lstStyle/>
          <a:p>
            <a:pPr eaLnBrk="1" hangingPunct="1"/>
            <a:r>
              <a:rPr lang="zh-CN" altLang="en-US" dirty="0"/>
              <a:t>图书的借阅</a:t>
            </a:r>
          </a:p>
        </p:txBody>
      </p:sp>
      <p:sp>
        <p:nvSpPr>
          <p:cNvPr id="43014" name="Rectangle 3"/>
          <p:cNvSpPr>
            <a:spLocks noGrp="1"/>
          </p:cNvSpPr>
          <p:nvPr>
            <p:ph idx="1"/>
          </p:nvPr>
        </p:nvSpPr>
        <p:spPr/>
        <p:txBody>
          <a:bodyPr vert="horz" wrap="square" lIns="91440" tIns="45720" rIns="91440" bIns="45720" anchor="t"/>
          <a:lstStyle/>
          <a:p>
            <a:pPr marL="609600" indent="-609600" eaLnBrk="1" hangingPunct="1">
              <a:lnSpc>
                <a:spcPct val="80000"/>
              </a:lnSpc>
            </a:pPr>
            <a:r>
              <a:rPr lang="zh-CN" altLang="en-US" dirty="0"/>
              <a:t>相关规章制度</a:t>
            </a:r>
          </a:p>
          <a:p>
            <a:pPr marL="609600" indent="-609600" eaLnBrk="1" hangingPunct="1">
              <a:lnSpc>
                <a:spcPct val="80000"/>
              </a:lnSpc>
              <a:buFont typeface="Wingdings" panose="05000000000000000000" pitchFamily="2" charset="2"/>
              <a:buChar char="ü"/>
            </a:pPr>
            <a:r>
              <a:rPr lang="zh-CN" altLang="en-US" sz="2400" dirty="0"/>
              <a:t>学校实行一卡通管理，读者按照一卡通有关规定向学校一卡通管理中心办理，图书馆不再办理借书证。</a:t>
            </a:r>
            <a:r>
              <a:rPr lang="zh-CN" altLang="en-US" dirty="0"/>
              <a:t> </a:t>
            </a:r>
            <a:endParaRPr lang="zh-CN" altLang="en-US" sz="2400" dirty="0"/>
          </a:p>
          <a:p>
            <a:pPr marL="609600" indent="-609600" eaLnBrk="1" hangingPunct="1">
              <a:lnSpc>
                <a:spcPct val="80000"/>
              </a:lnSpc>
              <a:buFont typeface="Wingdings" panose="05000000000000000000" pitchFamily="2" charset="2"/>
              <a:buChar char="ü"/>
            </a:pPr>
            <a:r>
              <a:rPr lang="zh-CN" altLang="en-US" sz="2400" dirty="0"/>
              <a:t>外借图书逾期归还者，须交纳资料逾期占用费：图书每册每日</a:t>
            </a:r>
            <a:r>
              <a:rPr lang="en-US" altLang="zh-CN" sz="2400" dirty="0"/>
              <a:t>0.10</a:t>
            </a:r>
            <a:r>
              <a:rPr lang="zh-CN" altLang="en-US" sz="2400" dirty="0"/>
              <a:t>元。 </a:t>
            </a:r>
          </a:p>
          <a:p>
            <a:pPr marL="609600" indent="-609600" eaLnBrk="1" hangingPunct="1">
              <a:lnSpc>
                <a:spcPct val="80000"/>
              </a:lnSpc>
              <a:buFont typeface="Wingdings" panose="05000000000000000000" pitchFamily="2" charset="2"/>
              <a:buChar char="ü"/>
            </a:pPr>
            <a:r>
              <a:rPr lang="zh-CN" altLang="en-US" sz="2400" dirty="0"/>
              <a:t>遗失图书且在规定时间内无法赔偿同种、同版图书（或经同意后的新版图书）的，按以下标准处理：</a:t>
            </a:r>
          </a:p>
          <a:p>
            <a:pPr marL="609600" indent="-609600" eaLnBrk="1" hangingPunct="1">
              <a:lnSpc>
                <a:spcPct val="80000"/>
              </a:lnSpc>
              <a:buNone/>
            </a:pPr>
            <a:r>
              <a:rPr lang="zh-CN" altLang="en-US" sz="2400" dirty="0"/>
              <a:t>       单册图书：</a:t>
            </a:r>
            <a:r>
              <a:rPr lang="zh-CN" altLang="en-US" sz="1600" dirty="0"/>
              <a:t>（</a:t>
            </a:r>
            <a:r>
              <a:rPr lang="en-US" altLang="zh-CN" sz="1600" dirty="0"/>
              <a:t>1</a:t>
            </a:r>
            <a:r>
              <a:rPr lang="zh-CN" altLang="en-US" sz="1600" dirty="0"/>
              <a:t>）该书馆藏复本量≤</a:t>
            </a:r>
            <a:r>
              <a:rPr lang="en-US" altLang="zh-CN" sz="1600" dirty="0"/>
              <a:t>5</a:t>
            </a:r>
            <a:r>
              <a:rPr lang="zh-CN" altLang="en-US" sz="1600" dirty="0"/>
              <a:t>本 </a:t>
            </a:r>
            <a:r>
              <a:rPr lang="en-US" altLang="zh-CN" sz="1600" dirty="0"/>
              <a:t>——</a:t>
            </a:r>
            <a:r>
              <a:rPr lang="zh-CN" altLang="en-US" sz="1600" dirty="0"/>
              <a:t>图书价</a:t>
            </a:r>
            <a:r>
              <a:rPr lang="en-US" altLang="zh-CN" sz="1600" dirty="0"/>
              <a:t>×3</a:t>
            </a:r>
            <a:r>
              <a:rPr lang="zh-CN" altLang="en-US" sz="1600" dirty="0"/>
              <a:t>倍</a:t>
            </a:r>
            <a:r>
              <a:rPr lang="en-US" altLang="zh-CN" sz="1600" dirty="0"/>
              <a:t>+5</a:t>
            </a:r>
            <a:r>
              <a:rPr lang="zh-CN" altLang="en-US" sz="1600" dirty="0"/>
              <a:t>元书本加工费  ； </a:t>
            </a:r>
            <a:br>
              <a:rPr lang="zh-CN" altLang="en-US" sz="1600" dirty="0"/>
            </a:br>
            <a:r>
              <a:rPr lang="zh-CN" altLang="en-US" sz="1600" dirty="0"/>
              <a:t>                  （</a:t>
            </a:r>
            <a:r>
              <a:rPr lang="en-US" altLang="zh-CN" sz="1600" dirty="0"/>
              <a:t>2</a:t>
            </a:r>
            <a:r>
              <a:rPr lang="zh-CN" altLang="en-US" sz="1600" dirty="0"/>
              <a:t>）该书馆藏复本量≤</a:t>
            </a:r>
            <a:r>
              <a:rPr lang="en-US" altLang="zh-CN" sz="1600" dirty="0"/>
              <a:t>2</a:t>
            </a:r>
            <a:r>
              <a:rPr lang="zh-CN" altLang="en-US" sz="1600" dirty="0"/>
              <a:t>本 </a:t>
            </a:r>
            <a:r>
              <a:rPr lang="en-US" altLang="zh-CN" sz="1600" dirty="0"/>
              <a:t>—</a:t>
            </a:r>
            <a:r>
              <a:rPr lang="zh-CN" altLang="en-US" sz="1600" dirty="0"/>
              <a:t>图书价</a:t>
            </a:r>
            <a:r>
              <a:rPr lang="en-US" altLang="zh-CN" sz="1600" dirty="0"/>
              <a:t>×5</a:t>
            </a:r>
            <a:r>
              <a:rPr lang="zh-CN" altLang="en-US" sz="1600" dirty="0"/>
              <a:t>倍  ； </a:t>
            </a:r>
            <a:br>
              <a:rPr lang="zh-CN" altLang="en-US" sz="1600" dirty="0"/>
            </a:br>
            <a:r>
              <a:rPr lang="zh-CN" altLang="en-US" sz="1600" dirty="0"/>
              <a:t>                  （</a:t>
            </a:r>
            <a:r>
              <a:rPr lang="en-US" altLang="zh-CN" sz="1600" dirty="0"/>
              <a:t>3</a:t>
            </a:r>
            <a:r>
              <a:rPr lang="zh-CN" altLang="en-US" sz="1600" dirty="0"/>
              <a:t>）</a:t>
            </a:r>
            <a:r>
              <a:rPr lang="en-US" altLang="zh-CN" sz="1600" dirty="0"/>
              <a:t>10-20</a:t>
            </a:r>
            <a:r>
              <a:rPr lang="zh-CN" altLang="en-US" sz="1600" dirty="0"/>
              <a:t>年内出版者</a:t>
            </a:r>
            <a:r>
              <a:rPr lang="en-US" altLang="zh-CN" sz="1600" dirty="0"/>
              <a:t>——</a:t>
            </a:r>
            <a:r>
              <a:rPr lang="zh-CN" altLang="en-US" sz="1600" dirty="0"/>
              <a:t>图书价</a:t>
            </a:r>
            <a:r>
              <a:rPr lang="en-US" altLang="zh-CN" sz="1600" dirty="0"/>
              <a:t>×10</a:t>
            </a:r>
            <a:r>
              <a:rPr lang="zh-CN" altLang="en-US" sz="1600" dirty="0"/>
              <a:t>倍  ； </a:t>
            </a:r>
            <a:br>
              <a:rPr lang="zh-CN" altLang="en-US" sz="1600" dirty="0"/>
            </a:br>
            <a:r>
              <a:rPr lang="zh-CN" altLang="en-US" sz="1600" dirty="0"/>
              <a:t>                  （</a:t>
            </a:r>
            <a:r>
              <a:rPr lang="en-US" altLang="zh-CN" sz="1600" dirty="0"/>
              <a:t>4</a:t>
            </a:r>
            <a:r>
              <a:rPr lang="zh-CN" altLang="en-US" sz="1600" dirty="0"/>
              <a:t>）出版年超过</a:t>
            </a:r>
            <a:r>
              <a:rPr lang="en-US" altLang="zh-CN" sz="1600" dirty="0"/>
              <a:t>20</a:t>
            </a:r>
            <a:r>
              <a:rPr lang="zh-CN" altLang="en-US" sz="1600" dirty="0"/>
              <a:t>年者</a:t>
            </a:r>
            <a:r>
              <a:rPr lang="en-US" altLang="zh-CN" sz="1600" dirty="0"/>
              <a:t>——</a:t>
            </a:r>
            <a:r>
              <a:rPr lang="zh-CN" altLang="en-US" sz="1600" dirty="0"/>
              <a:t>图书价</a:t>
            </a:r>
            <a:r>
              <a:rPr lang="en-US" altLang="zh-CN" sz="1600" dirty="0"/>
              <a:t>×20</a:t>
            </a:r>
            <a:r>
              <a:rPr lang="zh-CN" altLang="en-US" sz="1600" dirty="0"/>
              <a:t>倍 。</a:t>
            </a:r>
          </a:p>
          <a:p>
            <a:pPr marL="609600" indent="-609600" eaLnBrk="1" hangingPunct="1">
              <a:lnSpc>
                <a:spcPct val="80000"/>
              </a:lnSpc>
              <a:buNone/>
            </a:pPr>
            <a:r>
              <a:rPr lang="zh-CN" altLang="en-US" sz="1600" dirty="0"/>
              <a:t>       多卷书：遗失成套多卷本中的</a:t>
            </a:r>
            <a:r>
              <a:rPr lang="en-US" altLang="zh-CN" sz="1600" dirty="0"/>
              <a:t>1</a:t>
            </a:r>
            <a:r>
              <a:rPr lang="zh-CN" altLang="en-US" sz="1600" dirty="0"/>
              <a:t>册或数册，按全套价格予以赔偿，赔偿后当事人不得索取其它卷册。</a:t>
            </a:r>
          </a:p>
          <a:p>
            <a:pPr marL="609600" indent="-609600" eaLnBrk="1" hangingPunct="1">
              <a:lnSpc>
                <a:spcPct val="80000"/>
              </a:lnSpc>
              <a:buNone/>
            </a:pPr>
            <a:endParaRPr lang="en-US" altLang="zh-CN"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403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403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41</a:t>
            </a:fld>
            <a:endParaRPr lang="en-US" altLang="zh-CN" sz="1400" dirty="0"/>
          </a:p>
        </p:txBody>
      </p:sp>
      <p:sp>
        <p:nvSpPr>
          <p:cNvPr id="44037" name="Rectangle 2"/>
          <p:cNvSpPr>
            <a:spLocks noGrp="1"/>
          </p:cNvSpPr>
          <p:nvPr>
            <p:ph type="title"/>
          </p:nvPr>
        </p:nvSpPr>
        <p:spPr/>
        <p:txBody>
          <a:bodyPr vert="horz" wrap="square" lIns="91440" tIns="45720" rIns="91440" bIns="45720" anchor="ctr"/>
          <a:lstStyle/>
          <a:p>
            <a:pPr eaLnBrk="1" hangingPunct="1"/>
            <a:r>
              <a:rPr lang="zh-CN" altLang="en-US" dirty="0"/>
              <a:t>图书的借阅</a:t>
            </a:r>
          </a:p>
        </p:txBody>
      </p:sp>
      <p:sp>
        <p:nvSpPr>
          <p:cNvPr id="44038" name="Rectangle 3"/>
          <p:cNvSpPr>
            <a:spLocks noGrp="1"/>
          </p:cNvSpPr>
          <p:nvPr>
            <p:ph idx="1"/>
          </p:nvPr>
        </p:nvSpPr>
        <p:spPr/>
        <p:txBody>
          <a:bodyPr vert="horz" wrap="square" lIns="91440" tIns="45720" rIns="91440" bIns="45720" anchor="t"/>
          <a:lstStyle/>
          <a:p>
            <a:pPr eaLnBrk="1" hangingPunct="1">
              <a:lnSpc>
                <a:spcPct val="80000"/>
              </a:lnSpc>
            </a:pPr>
            <a:r>
              <a:rPr lang="zh-CN" altLang="en-US" sz="2800" dirty="0"/>
              <a:t>相关规章制度</a:t>
            </a:r>
          </a:p>
          <a:p>
            <a:pPr eaLnBrk="1" hangingPunct="1">
              <a:lnSpc>
                <a:spcPct val="85000"/>
              </a:lnSpc>
              <a:buFont typeface="Wingdings" panose="05000000000000000000" pitchFamily="2" charset="2"/>
              <a:buChar char="ü"/>
            </a:pPr>
            <a:r>
              <a:rPr lang="zh-CN" altLang="en-US" sz="2400" dirty="0"/>
              <a:t>偷书包括未办理出借手续将书带出馆（库）或出馆（库）时身上藏有馆藏图书或躲避工作人员私自办理出借手续以及把书通过窗户外扔情况一经查实，当事人须作书面检查，在图书馆公开通报批评，暂停借书权限一学期；处以图书原价</a:t>
            </a:r>
            <a:r>
              <a:rPr lang="en-US" altLang="zh-CN" sz="2400" dirty="0"/>
              <a:t>10</a:t>
            </a:r>
            <a:r>
              <a:rPr lang="zh-CN" altLang="en-US" sz="2400" dirty="0"/>
              <a:t>倍的罚款。情节严重的，将注销当事人的借书权限，通报其所在单位、保卫处和学生处，直至通过法律途径解决。</a:t>
            </a:r>
            <a:r>
              <a:rPr lang="zh-CN" altLang="en-US" sz="2800" dirty="0"/>
              <a:t> </a:t>
            </a:r>
            <a:r>
              <a:rPr lang="zh-CN" altLang="en-US" sz="2200" dirty="0"/>
              <a:t> </a:t>
            </a:r>
          </a:p>
          <a:p>
            <a:pPr eaLnBrk="1" hangingPunct="1">
              <a:lnSpc>
                <a:spcPct val="85000"/>
              </a:lnSpc>
              <a:buFont typeface="Wingdings" panose="05000000000000000000" pitchFamily="2" charset="2"/>
              <a:buChar char="ü"/>
            </a:pPr>
            <a:r>
              <a:rPr lang="zh-CN" altLang="en-US" sz="2400" dirty="0"/>
              <a:t>借阅证（含校园卡）不得转借他人入馆借书。读者之间互用借阅证（卡）一经发现，予以双方各</a:t>
            </a:r>
            <a:r>
              <a:rPr lang="en-US" altLang="zh-CN" sz="2400" dirty="0"/>
              <a:t>30</a:t>
            </a:r>
            <a:r>
              <a:rPr lang="zh-CN" altLang="en-US" sz="2400" dirty="0"/>
              <a:t>天停借权限。对盗用、冒用他人借阅证（卡）以及使用来历不明的借阅证（卡）者按偷盗图书处理。</a:t>
            </a:r>
            <a:r>
              <a:rPr lang="zh-CN" altLang="en-US" sz="2000" dirty="0"/>
              <a:t> </a:t>
            </a:r>
            <a:r>
              <a:rPr lang="zh-CN" altLang="en-US" sz="2200" dirty="0"/>
              <a:t/>
            </a:r>
            <a:br>
              <a:rPr lang="zh-CN" altLang="en-US" sz="2200" dirty="0"/>
            </a:br>
            <a:endParaRPr lang="zh-CN" altLang="en-US"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505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506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42</a:t>
            </a:fld>
            <a:endParaRPr lang="en-US" altLang="zh-CN" sz="1400" dirty="0"/>
          </a:p>
        </p:txBody>
      </p:sp>
      <p:sp>
        <p:nvSpPr>
          <p:cNvPr id="45061" name="Rectangle 2"/>
          <p:cNvSpPr>
            <a:spLocks noGrp="1"/>
          </p:cNvSpPr>
          <p:nvPr>
            <p:ph type="title"/>
          </p:nvPr>
        </p:nvSpPr>
        <p:spPr/>
        <p:txBody>
          <a:bodyPr vert="horz" wrap="square" lIns="91440" tIns="45720" rIns="91440" bIns="45720" anchor="ctr"/>
          <a:lstStyle/>
          <a:p>
            <a:pPr eaLnBrk="1" hangingPunct="1"/>
            <a:r>
              <a:rPr lang="zh-CN" altLang="en-US" dirty="0"/>
              <a:t>图书的借阅</a:t>
            </a:r>
          </a:p>
        </p:txBody>
      </p:sp>
      <p:sp>
        <p:nvSpPr>
          <p:cNvPr id="45062" name="Rectangle 3"/>
          <p:cNvSpPr>
            <a:spLocks noGrp="1"/>
          </p:cNvSpPr>
          <p:nvPr>
            <p:ph idx="1"/>
          </p:nvPr>
        </p:nvSpPr>
        <p:spPr/>
        <p:txBody>
          <a:bodyPr vert="horz" wrap="square" lIns="91440" tIns="45720" rIns="91440" bIns="45720" anchor="t"/>
          <a:lstStyle/>
          <a:p>
            <a:pPr eaLnBrk="1" hangingPunct="1"/>
            <a:r>
              <a:rPr lang="zh-CN" altLang="en-US" dirty="0"/>
              <a:t>相关规章制度</a:t>
            </a:r>
          </a:p>
          <a:p>
            <a:pPr eaLnBrk="1" hangingPunct="1">
              <a:buNone/>
            </a:pPr>
            <a:r>
              <a:rPr lang="zh-CN" altLang="en-US" dirty="0"/>
              <a:t>   了解图书馆的规章制度可使您更好地使用图书馆，更多规章制度见图书馆网页。</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6083"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6084"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43</a:t>
            </a:fld>
            <a:endParaRPr lang="en-US" altLang="zh-CN" sz="1400" dirty="0"/>
          </a:p>
        </p:txBody>
      </p:sp>
      <p:pic>
        <p:nvPicPr>
          <p:cNvPr id="46085" name="图片 6" descr="QQ图片20180714111308.png"/>
          <p:cNvPicPr>
            <a:picLocks noChangeAspect="1"/>
          </p:cNvPicPr>
          <p:nvPr/>
        </p:nvPicPr>
        <p:blipFill>
          <a:blip r:embed="rId2"/>
          <a:stretch>
            <a:fillRect/>
          </a:stretch>
        </p:blipFill>
        <p:spPr>
          <a:xfrm>
            <a:off x="457200" y="168860"/>
            <a:ext cx="8153400" cy="6039267"/>
          </a:xfrm>
          <a:prstGeom prst="rect">
            <a:avLst/>
          </a:prstGeom>
          <a:noFill/>
          <a:ln w="9525">
            <a:noFill/>
          </a:ln>
        </p:spPr>
      </p:pic>
      <p:sp>
        <p:nvSpPr>
          <p:cNvPr id="8" name="AutoShape 13"/>
          <p:cNvSpPr/>
          <p:nvPr/>
        </p:nvSpPr>
        <p:spPr>
          <a:xfrm>
            <a:off x="6858016" y="1071546"/>
            <a:ext cx="1219200" cy="381000"/>
          </a:xfrm>
          <a:prstGeom prst="wedgeRoundRectCallout">
            <a:avLst>
              <a:gd name="adj1" fmla="val -173440"/>
              <a:gd name="adj2" fmla="val 201250"/>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点击链接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7107"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7108"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44</a:t>
            </a:fld>
            <a:endParaRPr lang="en-US" altLang="zh-CN" sz="1400" dirty="0"/>
          </a:p>
        </p:txBody>
      </p:sp>
      <p:sp>
        <p:nvSpPr>
          <p:cNvPr id="47109" name="Rectangle 2"/>
          <p:cNvSpPr>
            <a:spLocks noGrp="1"/>
          </p:cNvSpPr>
          <p:nvPr>
            <p:ph type="title"/>
          </p:nvPr>
        </p:nvSpPr>
        <p:spPr/>
        <p:txBody>
          <a:bodyPr vert="horz" wrap="square" lIns="91440" tIns="45720" rIns="91440" bIns="45720" anchor="ctr"/>
          <a:lstStyle/>
          <a:p>
            <a:pPr eaLnBrk="1" hangingPunct="1"/>
            <a:r>
              <a:rPr lang="zh-CN" altLang="en-US" dirty="0"/>
              <a:t>数字资源的使用</a:t>
            </a:r>
          </a:p>
        </p:txBody>
      </p:sp>
      <p:sp>
        <p:nvSpPr>
          <p:cNvPr id="47110" name="Rectangle 3"/>
          <p:cNvSpPr>
            <a:spLocks noGrp="1"/>
          </p:cNvSpPr>
          <p:nvPr>
            <p:ph idx="1"/>
          </p:nvPr>
        </p:nvSpPr>
        <p:spPr/>
        <p:txBody>
          <a:bodyPr vert="horz" wrap="square" lIns="91440" tIns="45720" rIns="91440" bIns="45720" anchor="t"/>
          <a:lstStyle/>
          <a:p>
            <a:pPr eaLnBrk="1" hangingPunct="1">
              <a:lnSpc>
                <a:spcPct val="80000"/>
              </a:lnSpc>
            </a:pPr>
            <a:r>
              <a:rPr lang="zh-CN" altLang="en-US" sz="2800" dirty="0"/>
              <a:t>本馆拥有中国知网</a:t>
            </a:r>
            <a:r>
              <a:rPr lang="en-US" altLang="zh-CN" sz="2800" dirty="0"/>
              <a:t>(CNKI)</a:t>
            </a:r>
            <a:r>
              <a:rPr lang="zh-CN" altLang="en-US" sz="2800" dirty="0"/>
              <a:t>期刊数据库、超星电子图书、超星云舟、移动图书馆</a:t>
            </a:r>
            <a:r>
              <a:rPr lang="en-US" altLang="zh-CN" sz="2800" dirty="0"/>
              <a:t>APP</a:t>
            </a:r>
            <a:r>
              <a:rPr lang="zh-CN" altLang="en-US" sz="2800" dirty="0"/>
              <a:t>。此外，读者还可以利用西安交通大学图书馆的数字资源（图书馆一楼电子阅览室）。及</a:t>
            </a:r>
            <a:r>
              <a:rPr lang="en-US" altLang="zh-CN" sz="2800" dirty="0"/>
              <a:t>1</a:t>
            </a:r>
            <a:r>
              <a:rPr lang="zh-CN" altLang="en-US" sz="2800" dirty="0"/>
              <a:t>个随书光盘系统。读者可根据自己的需要选择相关的数据库使用。</a:t>
            </a:r>
          </a:p>
          <a:p>
            <a:pPr eaLnBrk="1" hangingPunct="1">
              <a:lnSpc>
                <a:spcPct val="80000"/>
              </a:lnSpc>
            </a:pPr>
            <a:r>
              <a:rPr lang="zh-CN" altLang="en-US" sz="2800" dirty="0"/>
              <a:t>在图书馆主页上“数字资源”下点击链接，可打开相关内容页面。</a:t>
            </a:r>
          </a:p>
          <a:p>
            <a:pPr eaLnBrk="1" hangingPunct="1">
              <a:lnSpc>
                <a:spcPct val="80000"/>
              </a:lnSpc>
            </a:pPr>
            <a:r>
              <a:rPr lang="zh-CN" altLang="en-US" sz="2800" dirty="0"/>
              <a:t>使用本馆数字资源需校内</a:t>
            </a:r>
            <a:r>
              <a:rPr lang="en-US" altLang="zh-CN" sz="2800" dirty="0"/>
              <a:t>IP</a:t>
            </a:r>
            <a:r>
              <a:rPr lang="zh-CN" altLang="en-US" sz="2800" dirty="0"/>
              <a:t>地址。</a:t>
            </a:r>
          </a:p>
          <a:p>
            <a:pPr eaLnBrk="1" hangingPunct="1">
              <a:lnSpc>
                <a:spcPct val="80000"/>
              </a:lnSpc>
            </a:pPr>
            <a:r>
              <a:rPr lang="zh-CN" altLang="en-US" sz="2800" dirty="0"/>
              <a:t>关于数字资源的具体使用问题，我们图书馆信息咨询部会不定期开展讲座，敬请关注图书馆网页或图书馆大门的通知。</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813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813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45</a:t>
            </a:fld>
            <a:endParaRPr lang="en-US" altLang="zh-CN" sz="1400" dirty="0"/>
          </a:p>
        </p:txBody>
      </p:sp>
      <p:sp>
        <p:nvSpPr>
          <p:cNvPr id="48133" name="Rectangle 2"/>
          <p:cNvSpPr>
            <a:spLocks noGrp="1"/>
          </p:cNvSpPr>
          <p:nvPr>
            <p:ph type="title"/>
          </p:nvPr>
        </p:nvSpPr>
        <p:spPr/>
        <p:txBody>
          <a:bodyPr vert="horz" wrap="square" lIns="91440" tIns="45720" rIns="91440" bIns="45720" anchor="ctr"/>
          <a:lstStyle/>
          <a:p>
            <a:pPr eaLnBrk="1" hangingPunct="1"/>
            <a:r>
              <a:rPr lang="zh-CN" altLang="en-US" dirty="0"/>
              <a:t>其它资源的查找与使用</a:t>
            </a:r>
          </a:p>
        </p:txBody>
      </p:sp>
      <p:sp>
        <p:nvSpPr>
          <p:cNvPr id="48134" name="Rectangle 3"/>
          <p:cNvSpPr>
            <a:spLocks noGrp="1"/>
          </p:cNvSpPr>
          <p:nvPr>
            <p:ph idx="1"/>
          </p:nvPr>
        </p:nvSpPr>
        <p:spPr/>
        <p:txBody>
          <a:bodyPr vert="horz" wrap="square" lIns="91440" tIns="45720" rIns="91440" bIns="45720" anchor="t"/>
          <a:lstStyle/>
          <a:p>
            <a:pPr eaLnBrk="1" hangingPunct="1"/>
            <a:r>
              <a:rPr lang="zh-CN" altLang="en-US" dirty="0"/>
              <a:t>报刊的阅览</a:t>
            </a:r>
          </a:p>
          <a:p>
            <a:pPr eaLnBrk="1" hangingPunct="1"/>
            <a:r>
              <a:rPr lang="zh-CN" altLang="en-US" dirty="0"/>
              <a:t>随书光盘的使用</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4915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4915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46</a:t>
            </a:fld>
            <a:endParaRPr lang="en-US" altLang="zh-CN" sz="1400" dirty="0"/>
          </a:p>
        </p:txBody>
      </p:sp>
      <p:sp>
        <p:nvSpPr>
          <p:cNvPr id="49157" name="Rectangle 2"/>
          <p:cNvSpPr>
            <a:spLocks noGrp="1"/>
          </p:cNvSpPr>
          <p:nvPr>
            <p:ph type="title"/>
          </p:nvPr>
        </p:nvSpPr>
        <p:spPr/>
        <p:txBody>
          <a:bodyPr vert="horz" wrap="square" lIns="91440" tIns="45720" rIns="91440" bIns="45720" anchor="ctr"/>
          <a:lstStyle/>
          <a:p>
            <a:pPr eaLnBrk="1" hangingPunct="1"/>
            <a:r>
              <a:rPr lang="zh-CN" altLang="en-US" dirty="0"/>
              <a:t>其它资源的查找与使用</a:t>
            </a:r>
            <a:r>
              <a:rPr lang="zh-CN" altLang="en-US" dirty="0">
                <a:latin typeface="宋体" panose="02010600030101010101" pitchFamily="2" charset="-122"/>
              </a:rPr>
              <a:t>─报刊</a:t>
            </a:r>
          </a:p>
        </p:txBody>
      </p:sp>
      <p:sp>
        <p:nvSpPr>
          <p:cNvPr id="49158" name="Rectangle 3"/>
          <p:cNvSpPr>
            <a:spLocks noGrp="1"/>
          </p:cNvSpPr>
          <p:nvPr>
            <p:ph idx="1"/>
          </p:nvPr>
        </p:nvSpPr>
        <p:spPr/>
        <p:txBody>
          <a:bodyPr vert="horz" wrap="square" lIns="91440" tIns="45720" rIns="91440" bIns="45720" anchor="t"/>
          <a:lstStyle/>
          <a:p>
            <a:pPr eaLnBrk="1" hangingPunct="1"/>
            <a:r>
              <a:rPr lang="zh-CN" altLang="en-US" dirty="0"/>
              <a:t>图书馆二楼为报刊阅览室。收藏现（报）刊和过刊。现（报）刊包括外文期刊、科技期刊、社科期刊、文艺期刊和报纸。</a:t>
            </a:r>
          </a:p>
          <a:p>
            <a:pPr eaLnBrk="1" hangingPunct="1"/>
            <a:r>
              <a:rPr lang="zh-CN" altLang="en-US" dirty="0"/>
              <a:t>现（报）刊及只能阅览，不能借出。需要者可凭一卡通自行刷卡复印。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017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018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47</a:t>
            </a:fld>
            <a:endParaRPr lang="en-US" altLang="zh-CN" sz="1400" dirty="0"/>
          </a:p>
        </p:txBody>
      </p:sp>
      <p:sp>
        <p:nvSpPr>
          <p:cNvPr id="50181" name="Rectangle 2"/>
          <p:cNvSpPr>
            <a:spLocks noGrp="1"/>
          </p:cNvSpPr>
          <p:nvPr>
            <p:ph type="title"/>
          </p:nvPr>
        </p:nvSpPr>
        <p:spPr/>
        <p:txBody>
          <a:bodyPr vert="horz" wrap="square" lIns="91440" tIns="45720" rIns="91440" bIns="45720" anchor="ctr"/>
          <a:lstStyle/>
          <a:p>
            <a:pPr eaLnBrk="1" hangingPunct="1"/>
            <a:r>
              <a:rPr lang="zh-CN" altLang="en-US" dirty="0"/>
              <a:t>其它资源的查找与使用</a:t>
            </a:r>
            <a:r>
              <a:rPr lang="zh-CN" altLang="en-US" dirty="0">
                <a:latin typeface="宋体" panose="02010600030101010101" pitchFamily="2" charset="-122"/>
              </a:rPr>
              <a:t>─报刊</a:t>
            </a:r>
          </a:p>
        </p:txBody>
      </p:sp>
      <p:sp>
        <p:nvSpPr>
          <p:cNvPr id="50182" name="Rectangle 3"/>
          <p:cNvSpPr>
            <a:spLocks noGrp="1"/>
          </p:cNvSpPr>
          <p:nvPr>
            <p:ph idx="1"/>
          </p:nvPr>
        </p:nvSpPr>
        <p:spPr/>
        <p:txBody>
          <a:bodyPr vert="horz" wrap="square" lIns="91440" tIns="45720" rIns="91440" bIns="45720" anchor="t"/>
          <a:lstStyle/>
          <a:p>
            <a:pPr eaLnBrk="1" hangingPunct="1"/>
            <a:r>
              <a:rPr lang="zh-CN" altLang="en-US" dirty="0"/>
              <a:t>通过图书馆网页的“馆藏查询”下的“期刊”链接，可查找到馆藏期刊的信息。需要注意的是：只有装订过刊并经回溯编目后的期刊才有复本信息。</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1203"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1204"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48</a:t>
            </a:fld>
            <a:endParaRPr lang="en-US" altLang="zh-CN" sz="1400" dirty="0"/>
          </a:p>
        </p:txBody>
      </p:sp>
      <p:pic>
        <p:nvPicPr>
          <p:cNvPr id="51205" name="图片 6" descr="QQ图片20180714111308.png"/>
          <p:cNvPicPr>
            <a:picLocks noChangeAspect="1"/>
          </p:cNvPicPr>
          <p:nvPr/>
        </p:nvPicPr>
        <p:blipFill>
          <a:blip r:embed="rId2"/>
          <a:stretch>
            <a:fillRect/>
          </a:stretch>
        </p:blipFill>
        <p:spPr>
          <a:xfrm>
            <a:off x="533400" y="390133"/>
            <a:ext cx="7772400" cy="5757058"/>
          </a:xfrm>
          <a:prstGeom prst="rect">
            <a:avLst/>
          </a:prstGeom>
          <a:noFill/>
          <a:ln w="9525">
            <a:noFill/>
          </a:ln>
        </p:spPr>
      </p:pic>
      <p:sp>
        <p:nvSpPr>
          <p:cNvPr id="9" name="AutoShape 9"/>
          <p:cNvSpPr/>
          <p:nvPr/>
        </p:nvSpPr>
        <p:spPr>
          <a:xfrm>
            <a:off x="6215074" y="714356"/>
            <a:ext cx="914400" cy="457200"/>
          </a:xfrm>
          <a:prstGeom prst="wedgeRoundRectCallout">
            <a:avLst>
              <a:gd name="adj1" fmla="val -190801"/>
              <a:gd name="adj2" fmla="val 95486"/>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sz="1400" dirty="0">
                <a:latin typeface="Arial" panose="020B0604020202020204" pitchFamily="34" charset="0"/>
              </a:rPr>
              <a:t>点击这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2227"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2228"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49</a:t>
            </a:fld>
            <a:endParaRPr lang="en-US" altLang="zh-CN" sz="1400" dirty="0"/>
          </a:p>
        </p:txBody>
      </p:sp>
      <p:pic>
        <p:nvPicPr>
          <p:cNvPr id="52229" name="图片 6" descr="QQ图片20180716153700.png"/>
          <p:cNvPicPr>
            <a:picLocks noChangeAspect="1"/>
          </p:cNvPicPr>
          <p:nvPr/>
        </p:nvPicPr>
        <p:blipFill>
          <a:blip r:embed="rId2"/>
          <a:stretch>
            <a:fillRect/>
          </a:stretch>
        </p:blipFill>
        <p:spPr>
          <a:xfrm>
            <a:off x="762000" y="0"/>
            <a:ext cx="7202488" cy="6143625"/>
          </a:xfrm>
          <a:prstGeom prst="rect">
            <a:avLst/>
          </a:prstGeom>
          <a:noFill/>
          <a:ln w="9525">
            <a:noFill/>
          </a:ln>
        </p:spPr>
      </p:pic>
      <p:sp>
        <p:nvSpPr>
          <p:cNvPr id="52230" name="AutoShape 8"/>
          <p:cNvSpPr/>
          <p:nvPr/>
        </p:nvSpPr>
        <p:spPr>
          <a:xfrm>
            <a:off x="5410200" y="2362200"/>
            <a:ext cx="1981200" cy="381000"/>
          </a:xfrm>
          <a:prstGeom prst="wedgeRectCallout">
            <a:avLst>
              <a:gd name="adj1" fmla="val -263282"/>
              <a:gd name="adj2" fmla="val -80324"/>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例如点击经济学</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717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717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a:t>
            </a:fld>
            <a:endParaRPr lang="en-US" altLang="zh-CN" sz="1400" dirty="0"/>
          </a:p>
        </p:txBody>
      </p:sp>
      <p:sp>
        <p:nvSpPr>
          <p:cNvPr id="7173" name="Rectangle 2"/>
          <p:cNvSpPr>
            <a:spLocks noGrp="1"/>
          </p:cNvSpPr>
          <p:nvPr>
            <p:ph type="title"/>
          </p:nvPr>
        </p:nvSpPr>
        <p:spPr/>
        <p:txBody>
          <a:bodyPr vert="horz" wrap="square" lIns="91440" tIns="45720" rIns="91440" bIns="45720" anchor="ctr"/>
          <a:lstStyle/>
          <a:p>
            <a:pPr eaLnBrk="1" hangingPunct="1"/>
            <a:r>
              <a:rPr lang="zh-CN" altLang="en-US" dirty="0"/>
              <a:t>图书馆资源与服务导引</a:t>
            </a:r>
          </a:p>
        </p:txBody>
      </p:sp>
      <p:sp>
        <p:nvSpPr>
          <p:cNvPr id="7174" name="Rectangle 3"/>
          <p:cNvSpPr>
            <a:spLocks noGrp="1"/>
          </p:cNvSpPr>
          <p:nvPr>
            <p:ph idx="1"/>
          </p:nvPr>
        </p:nvSpPr>
        <p:spPr/>
        <p:txBody>
          <a:bodyPr vert="horz" wrap="square" lIns="91440" tIns="45720" rIns="91440" bIns="45720" anchor="t"/>
          <a:lstStyle/>
          <a:p>
            <a:pPr eaLnBrk="1" hangingPunct="1"/>
            <a:r>
              <a:rPr lang="zh-CN" altLang="en-US" b="1" dirty="0"/>
              <a:t>图书馆概况</a:t>
            </a:r>
          </a:p>
          <a:p>
            <a:pPr eaLnBrk="1" hangingPunct="1"/>
            <a:r>
              <a:rPr lang="zh-CN" altLang="en-US" b="1" dirty="0"/>
              <a:t>图书馆藏分布和服务时间</a:t>
            </a:r>
          </a:p>
          <a:p>
            <a:pPr eaLnBrk="1" hangingPunct="1"/>
            <a:r>
              <a:rPr lang="zh-CN" altLang="en-US" b="1" dirty="0"/>
              <a:t>图书的查找和借阅</a:t>
            </a:r>
          </a:p>
          <a:p>
            <a:pPr eaLnBrk="1" hangingPunct="1"/>
            <a:r>
              <a:rPr lang="zh-CN" altLang="en-US" b="1" dirty="0"/>
              <a:t>数字资源的使用</a:t>
            </a:r>
          </a:p>
          <a:p>
            <a:pPr eaLnBrk="1" hangingPunct="1"/>
            <a:r>
              <a:rPr lang="zh-CN" altLang="en-US" b="1" dirty="0"/>
              <a:t>其它资源的查找与使用</a:t>
            </a:r>
          </a:p>
          <a:p>
            <a:pPr eaLnBrk="1" hangingPunct="1"/>
            <a:r>
              <a:rPr lang="zh-CN" altLang="en-US" b="1" dirty="0"/>
              <a:t>图书馆的其它服务</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325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325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50</a:t>
            </a:fld>
            <a:endParaRPr lang="en-US" altLang="zh-CN" sz="1400" dirty="0"/>
          </a:p>
        </p:txBody>
      </p:sp>
      <p:sp>
        <p:nvSpPr>
          <p:cNvPr id="53253" name="Rectangle 2"/>
          <p:cNvSpPr>
            <a:spLocks noGrp="1"/>
          </p:cNvSpPr>
          <p:nvPr>
            <p:ph type="title"/>
          </p:nvPr>
        </p:nvSpPr>
        <p:spPr/>
        <p:txBody>
          <a:bodyPr vert="horz" wrap="square" lIns="91440" tIns="45720" rIns="91440" bIns="45720" anchor="ctr"/>
          <a:lstStyle/>
          <a:p>
            <a:pPr eaLnBrk="1" hangingPunct="1"/>
            <a:r>
              <a:rPr lang="zh-CN" altLang="en-US" sz="4000" dirty="0"/>
              <a:t>其它资源的查找与使用</a:t>
            </a:r>
            <a:r>
              <a:rPr lang="zh-CN" altLang="en-US" sz="4000" dirty="0">
                <a:latin typeface="宋体" panose="02010600030101010101" pitchFamily="2" charset="-122"/>
              </a:rPr>
              <a:t>─随书光盘</a:t>
            </a:r>
          </a:p>
        </p:txBody>
      </p:sp>
      <p:sp>
        <p:nvSpPr>
          <p:cNvPr id="53254" name="Rectangle 3"/>
          <p:cNvSpPr>
            <a:spLocks noGrp="1"/>
          </p:cNvSpPr>
          <p:nvPr>
            <p:ph idx="1"/>
          </p:nvPr>
        </p:nvSpPr>
        <p:spPr/>
        <p:txBody>
          <a:bodyPr vert="horz" wrap="square" lIns="91440" tIns="45720" rIns="91440" bIns="45720" anchor="t"/>
          <a:lstStyle/>
          <a:p>
            <a:pPr eaLnBrk="1" hangingPunct="1"/>
            <a:r>
              <a:rPr lang="zh-CN" altLang="en-US" dirty="0"/>
              <a:t>当您查找到相关图书的书目信息时，如果标注有光盘的信息，则您可以利用随书光盘系统下载使用。</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4275"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4276"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51</a:t>
            </a:fld>
            <a:endParaRPr lang="en-US" altLang="zh-CN" sz="1400" dirty="0"/>
          </a:p>
        </p:txBody>
      </p:sp>
      <p:pic>
        <p:nvPicPr>
          <p:cNvPr id="54277" name="图片 5" descr="cd2.png"/>
          <p:cNvPicPr>
            <a:picLocks noChangeAspect="1"/>
          </p:cNvPicPr>
          <p:nvPr/>
        </p:nvPicPr>
        <p:blipFill>
          <a:blip r:embed="rId2"/>
          <a:stretch>
            <a:fillRect/>
          </a:stretch>
        </p:blipFill>
        <p:spPr>
          <a:xfrm>
            <a:off x="723900" y="223838"/>
            <a:ext cx="7696200" cy="6410325"/>
          </a:xfrm>
          <a:prstGeom prst="rect">
            <a:avLst/>
          </a:prstGeom>
          <a:noFill/>
          <a:ln w="9525">
            <a:noFill/>
          </a:ln>
        </p:spPr>
      </p:pic>
      <p:sp>
        <p:nvSpPr>
          <p:cNvPr id="54278" name="AutoShape 9"/>
          <p:cNvSpPr/>
          <p:nvPr/>
        </p:nvSpPr>
        <p:spPr>
          <a:xfrm>
            <a:off x="5410200" y="2438400"/>
            <a:ext cx="2590800" cy="990600"/>
          </a:xfrm>
          <a:prstGeom prst="wedgeRoundRectCallout">
            <a:avLst>
              <a:gd name="adj1" fmla="val -131671"/>
              <a:gd name="adj2" fmla="val 63361"/>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有配备光盘的书本点击随书光盘下载进入下载页面</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5299"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5300"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52</a:t>
            </a:fld>
            <a:endParaRPr lang="en-US" altLang="zh-CN" sz="1400" dirty="0"/>
          </a:p>
        </p:txBody>
      </p:sp>
      <p:pic>
        <p:nvPicPr>
          <p:cNvPr id="55301" name="图片 4" descr="cd1.png"/>
          <p:cNvPicPr>
            <a:picLocks noChangeAspect="1"/>
          </p:cNvPicPr>
          <p:nvPr/>
        </p:nvPicPr>
        <p:blipFill>
          <a:blip r:embed="rId2"/>
          <a:stretch>
            <a:fillRect/>
          </a:stretch>
        </p:blipFill>
        <p:spPr>
          <a:xfrm>
            <a:off x="361950" y="0"/>
            <a:ext cx="8420100" cy="6858000"/>
          </a:xfrm>
          <a:prstGeom prst="rect">
            <a:avLst/>
          </a:prstGeom>
          <a:noFill/>
          <a:ln w="9525">
            <a:noFill/>
          </a:ln>
        </p:spPr>
      </p:pic>
      <p:sp>
        <p:nvSpPr>
          <p:cNvPr id="55302" name="AutoShape 9"/>
          <p:cNvSpPr/>
          <p:nvPr/>
        </p:nvSpPr>
        <p:spPr>
          <a:xfrm>
            <a:off x="5181600" y="3733800"/>
            <a:ext cx="2971800" cy="914400"/>
          </a:xfrm>
          <a:prstGeom prst="wedgeRoundRectCallout">
            <a:avLst>
              <a:gd name="adj1" fmla="val -115759"/>
              <a:gd name="adj2" fmla="val -109625"/>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点击更多获取书本配备的光盘下载链接或者书本附件</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6323"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6324"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53</a:t>
            </a:fld>
            <a:endParaRPr lang="en-US" altLang="zh-CN" sz="1400" dirty="0"/>
          </a:p>
        </p:txBody>
      </p:sp>
      <p:pic>
        <p:nvPicPr>
          <p:cNvPr id="56325" name="图片 6" descr="QQ图片20180714111308.png"/>
          <p:cNvPicPr>
            <a:picLocks noChangeAspect="1"/>
          </p:cNvPicPr>
          <p:nvPr/>
        </p:nvPicPr>
        <p:blipFill>
          <a:blip r:embed="rId2"/>
          <a:stretch>
            <a:fillRect/>
          </a:stretch>
        </p:blipFill>
        <p:spPr>
          <a:xfrm>
            <a:off x="505930" y="152400"/>
            <a:ext cx="8213103" cy="6248400"/>
          </a:xfrm>
          <a:prstGeom prst="rect">
            <a:avLst/>
          </a:prstGeom>
          <a:noFill/>
          <a:ln w="9525">
            <a:noFill/>
          </a:ln>
        </p:spPr>
      </p:pic>
      <p:sp>
        <p:nvSpPr>
          <p:cNvPr id="8" name="AutoShape 9"/>
          <p:cNvSpPr/>
          <p:nvPr/>
        </p:nvSpPr>
        <p:spPr>
          <a:xfrm>
            <a:off x="2500298" y="5143512"/>
            <a:ext cx="1295400" cy="381000"/>
          </a:xfrm>
          <a:prstGeom prst="wedgeRoundRectCallout">
            <a:avLst>
              <a:gd name="adj1" fmla="val -53310"/>
              <a:gd name="adj2" fmla="val -127500"/>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点击链接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7347"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7348"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54</a:t>
            </a:fld>
            <a:endParaRPr lang="en-US" altLang="zh-CN" sz="1400" dirty="0"/>
          </a:p>
        </p:txBody>
      </p:sp>
      <p:sp>
        <p:nvSpPr>
          <p:cNvPr id="57349" name="Rectangle 2"/>
          <p:cNvSpPr>
            <a:spLocks noGrp="1"/>
          </p:cNvSpPr>
          <p:nvPr>
            <p:ph type="title"/>
          </p:nvPr>
        </p:nvSpPr>
        <p:spPr/>
        <p:txBody>
          <a:bodyPr vert="horz" wrap="square" lIns="91440" tIns="45720" rIns="91440" bIns="45720" anchor="ctr"/>
          <a:lstStyle/>
          <a:p>
            <a:pPr eaLnBrk="1" hangingPunct="1"/>
            <a:r>
              <a:rPr lang="zh-CN" altLang="en-US" dirty="0"/>
              <a:t>图书馆的其它服务</a:t>
            </a:r>
          </a:p>
        </p:txBody>
      </p:sp>
      <p:sp>
        <p:nvSpPr>
          <p:cNvPr id="57350" name="Rectangle 3"/>
          <p:cNvSpPr>
            <a:spLocks noGrp="1"/>
          </p:cNvSpPr>
          <p:nvPr>
            <p:ph idx="1"/>
          </p:nvPr>
        </p:nvSpPr>
        <p:spPr/>
        <p:txBody>
          <a:bodyPr vert="horz" wrap="square" lIns="91440" tIns="45720" rIns="91440" bIns="45720" anchor="t"/>
          <a:lstStyle/>
          <a:p>
            <a:pPr eaLnBrk="1" hangingPunct="1"/>
            <a:r>
              <a:rPr lang="zh-CN" altLang="en-US" dirty="0"/>
              <a:t>读者培训</a:t>
            </a:r>
          </a:p>
          <a:p>
            <a:pPr eaLnBrk="1" hangingPunct="1">
              <a:buNone/>
            </a:pPr>
            <a:endParaRPr lang="zh-CN" altLang="en-US" dirty="0"/>
          </a:p>
          <a:p>
            <a:pPr eaLnBrk="1" hangingPunct="1"/>
            <a:r>
              <a:rPr lang="zh-CN" altLang="en-US" dirty="0"/>
              <a:t>馆长信箱</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8371"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8372"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55</a:t>
            </a:fld>
            <a:endParaRPr lang="en-US" altLang="zh-CN" sz="1400" dirty="0"/>
          </a:p>
        </p:txBody>
      </p:sp>
      <p:sp>
        <p:nvSpPr>
          <p:cNvPr id="58373" name="Rectangle 2"/>
          <p:cNvSpPr>
            <a:spLocks noGrp="1"/>
          </p:cNvSpPr>
          <p:nvPr>
            <p:ph type="title"/>
          </p:nvPr>
        </p:nvSpPr>
        <p:spPr/>
        <p:txBody>
          <a:bodyPr vert="horz" wrap="square" lIns="91440" tIns="45720" rIns="91440" bIns="45720" anchor="ctr"/>
          <a:lstStyle/>
          <a:p>
            <a:pPr eaLnBrk="1" hangingPunct="1"/>
            <a:r>
              <a:rPr lang="zh-CN" altLang="en-US" dirty="0"/>
              <a:t>图书馆的其它服务</a:t>
            </a:r>
          </a:p>
        </p:txBody>
      </p:sp>
      <p:sp>
        <p:nvSpPr>
          <p:cNvPr id="58374" name="Rectangle 3"/>
          <p:cNvSpPr>
            <a:spLocks noGrp="1"/>
          </p:cNvSpPr>
          <p:nvPr>
            <p:ph idx="1"/>
          </p:nvPr>
        </p:nvSpPr>
        <p:spPr/>
        <p:txBody>
          <a:bodyPr vert="horz" wrap="square" lIns="91440" tIns="45720" rIns="91440" bIns="45720" anchor="t"/>
          <a:lstStyle/>
          <a:p>
            <a:pPr eaLnBrk="1" hangingPunct="1"/>
            <a:r>
              <a:rPr lang="zh-CN" altLang="en-US" dirty="0"/>
              <a:t>读者培训。为了使读者更好地利用图书馆的资源与服务，图书馆除了每年进行新生入学教育外，还根据读者需求不定期开展一系列讲座，敬请关注图书馆网页通知、图书馆微信公众号。</a:t>
            </a:r>
            <a:endParaRPr lang="en-US" altLang="zh-CN" dirty="0"/>
          </a:p>
          <a:p>
            <a:pPr eaLnBrk="1" hangingPunct="1"/>
            <a:endParaRPr lang="zh-CN" altLang="en-US" dirty="0"/>
          </a:p>
        </p:txBody>
      </p:sp>
      <p:pic>
        <p:nvPicPr>
          <p:cNvPr id="58375" name="图片 6" descr="libwxgzh.jpg"/>
          <p:cNvPicPr>
            <a:picLocks noChangeAspect="1"/>
          </p:cNvPicPr>
          <p:nvPr/>
        </p:nvPicPr>
        <p:blipFill>
          <a:blip r:embed="rId2"/>
          <a:stretch>
            <a:fillRect/>
          </a:stretch>
        </p:blipFill>
        <p:spPr>
          <a:xfrm>
            <a:off x="5181600" y="3810000"/>
            <a:ext cx="2590800" cy="259080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5939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5939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56</a:t>
            </a:fld>
            <a:endParaRPr lang="en-US" altLang="zh-CN" sz="1400" dirty="0"/>
          </a:p>
        </p:txBody>
      </p:sp>
      <p:sp>
        <p:nvSpPr>
          <p:cNvPr id="59397" name="Rectangle 2"/>
          <p:cNvSpPr>
            <a:spLocks noGrp="1"/>
          </p:cNvSpPr>
          <p:nvPr>
            <p:ph type="title"/>
          </p:nvPr>
        </p:nvSpPr>
        <p:spPr/>
        <p:txBody>
          <a:bodyPr vert="horz" wrap="square" lIns="91440" tIns="45720" rIns="91440" bIns="45720" anchor="ctr"/>
          <a:lstStyle/>
          <a:p>
            <a:pPr eaLnBrk="1" hangingPunct="1"/>
            <a:r>
              <a:rPr lang="zh-CN" altLang="en-US" dirty="0"/>
              <a:t>图书馆的其它服务</a:t>
            </a:r>
          </a:p>
        </p:txBody>
      </p:sp>
      <p:sp>
        <p:nvSpPr>
          <p:cNvPr id="59398" name="Rectangle 3"/>
          <p:cNvSpPr>
            <a:spLocks noGrp="1"/>
          </p:cNvSpPr>
          <p:nvPr>
            <p:ph idx="1"/>
          </p:nvPr>
        </p:nvSpPr>
        <p:spPr/>
        <p:txBody>
          <a:bodyPr vert="horz" wrap="square" lIns="91440" tIns="45720" rIns="91440" bIns="45720" anchor="t"/>
          <a:lstStyle/>
          <a:p>
            <a:pPr eaLnBrk="1" hangingPunct="1"/>
            <a:r>
              <a:rPr lang="zh-CN" altLang="en-US" dirty="0"/>
              <a:t>馆长信箱。如果您有什么问题需要咨询馆长，可以使用馆长信箱。</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日期占位符 1"/>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60419" name="页脚占位符 2"/>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60420" name="灯片编号占位符 3"/>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57</a:t>
            </a:fld>
            <a:endParaRPr lang="en-US" altLang="zh-CN" sz="1400" dirty="0"/>
          </a:p>
        </p:txBody>
      </p:sp>
      <p:pic>
        <p:nvPicPr>
          <p:cNvPr id="60421" name="图片 6" descr="QQ图片20180714111308.png"/>
          <p:cNvPicPr>
            <a:picLocks noChangeAspect="1"/>
          </p:cNvPicPr>
          <p:nvPr/>
        </p:nvPicPr>
        <p:blipFill>
          <a:blip r:embed="rId2"/>
          <a:stretch>
            <a:fillRect/>
          </a:stretch>
        </p:blipFill>
        <p:spPr>
          <a:xfrm>
            <a:off x="533400" y="166947"/>
            <a:ext cx="8040688" cy="5955781"/>
          </a:xfrm>
          <a:prstGeom prst="rect">
            <a:avLst/>
          </a:prstGeom>
          <a:noFill/>
          <a:ln w="9525">
            <a:noFill/>
          </a:ln>
        </p:spPr>
      </p:pic>
      <p:sp>
        <p:nvSpPr>
          <p:cNvPr id="8" name="AutoShape 9"/>
          <p:cNvSpPr/>
          <p:nvPr/>
        </p:nvSpPr>
        <p:spPr>
          <a:xfrm>
            <a:off x="3071802" y="5286388"/>
            <a:ext cx="1295400" cy="381000"/>
          </a:xfrm>
          <a:prstGeom prst="wedgeRoundRectCallout">
            <a:avLst>
              <a:gd name="adj1" fmla="val -121545"/>
              <a:gd name="adj2" fmla="val 114829"/>
              <a:gd name="adj3" fmla="val 16667"/>
            </a:avLst>
          </a:prstGeom>
          <a:solidFill>
            <a:schemeClr val="accent1"/>
          </a:solidFill>
          <a:ln w="9525" cap="flat" cmpd="sng">
            <a:solidFill>
              <a:schemeClr val="tx1"/>
            </a:solidFill>
            <a:prstDash val="solid"/>
            <a:miter/>
            <a:headEnd type="none" w="med" len="med"/>
            <a:tailEnd type="none" w="med" len="med"/>
          </a:ln>
        </p:spPr>
        <p:txBody>
          <a:bodyPr/>
          <a:lstStyle/>
          <a:p>
            <a:r>
              <a:rPr lang="zh-CN" altLang="en-US" dirty="0">
                <a:latin typeface="Arial" panose="020B0604020202020204" pitchFamily="34" charset="0"/>
              </a:rPr>
              <a:t>点击链接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61443"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61444"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58</a:t>
            </a:fld>
            <a:endParaRPr lang="en-US" altLang="zh-CN" sz="1400" dirty="0"/>
          </a:p>
        </p:txBody>
      </p:sp>
      <p:sp>
        <p:nvSpPr>
          <p:cNvPr id="61445" name="Rectangle 2"/>
          <p:cNvSpPr>
            <a:spLocks noGrp="1"/>
          </p:cNvSpPr>
          <p:nvPr>
            <p:ph type="title"/>
          </p:nvPr>
        </p:nvSpPr>
        <p:spPr/>
        <p:txBody>
          <a:bodyPr vert="horz" wrap="square" lIns="91440" tIns="45720" rIns="91440" bIns="45720" anchor="ctr"/>
          <a:lstStyle/>
          <a:p>
            <a:pPr eaLnBrk="1" hangingPunct="1"/>
            <a:r>
              <a:rPr lang="zh-CN" altLang="en-US" dirty="0"/>
              <a:t>使用图书馆有问题怎么办？</a:t>
            </a:r>
          </a:p>
        </p:txBody>
      </p:sp>
      <p:sp>
        <p:nvSpPr>
          <p:cNvPr id="61446" name="Rectangle 3"/>
          <p:cNvSpPr>
            <a:spLocks noGrp="1"/>
          </p:cNvSpPr>
          <p:nvPr>
            <p:ph idx="1"/>
          </p:nvPr>
        </p:nvSpPr>
        <p:spPr/>
        <p:txBody>
          <a:bodyPr vert="horz" wrap="square" lIns="91440" tIns="45720" rIns="91440" bIns="45720" anchor="t"/>
          <a:lstStyle/>
          <a:p>
            <a:pPr eaLnBrk="1" hangingPunct="1"/>
            <a:r>
              <a:rPr lang="zh-CN" altLang="en-US" dirty="0"/>
              <a:t>您可以到二楼流通台咨询，也可以询问我们的工作人员。</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ctrTitle"/>
          </p:nvPr>
        </p:nvSpPr>
        <p:spPr/>
        <p:txBody>
          <a:bodyPr vert="horz" wrap="square" lIns="91440" tIns="45720" rIns="91440" bIns="45720" anchor="ctr"/>
          <a:lstStyle/>
          <a:p>
            <a:pPr eaLnBrk="1" hangingPunct="1"/>
            <a:r>
              <a:rPr lang="zh-CN" altLang="en-US" sz="3700" dirty="0">
                <a:latin typeface="+mj-lt"/>
                <a:ea typeface="+mj-ea"/>
                <a:cs typeface="+mj-cs"/>
              </a:rPr>
              <a:t>希望图书馆能成为大家的良师益友！</a:t>
            </a:r>
          </a:p>
        </p:txBody>
      </p:sp>
      <p:sp>
        <p:nvSpPr>
          <p:cNvPr id="62467" name="Rectangle 3"/>
          <p:cNvSpPr>
            <a:spLocks noGrp="1"/>
          </p:cNvSpPr>
          <p:nvPr>
            <p:ph type="subTitle" idx="1"/>
          </p:nvPr>
        </p:nvSpPr>
        <p:spPr/>
        <p:txBody>
          <a:bodyPr vert="horz" wrap="square" lIns="91440" tIns="45720" rIns="91440" bIns="45720" anchor="t"/>
          <a:lstStyle/>
          <a:p>
            <a:pPr eaLnBrk="1" hangingPunct="1">
              <a:buFont typeface="Wingdings" panose="05000000000000000000" pitchFamily="2" charset="2"/>
            </a:pPr>
            <a:r>
              <a:rPr lang="zh-CN" altLang="en-US" dirty="0">
                <a:solidFill>
                  <a:srgbClr val="0000FF"/>
                </a:solidFill>
                <a:latin typeface="+mn-lt"/>
                <a:ea typeface="+mn-ea"/>
                <a:cs typeface="+mn-cs"/>
              </a:rPr>
              <a:t>谢谢！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8195"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8196"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6</a:t>
            </a:fld>
            <a:endParaRPr lang="en-US" altLang="zh-CN" sz="1400" dirty="0"/>
          </a:p>
        </p:txBody>
      </p:sp>
      <p:sp>
        <p:nvSpPr>
          <p:cNvPr id="8197" name="Rectangle 2"/>
          <p:cNvSpPr>
            <a:spLocks noGrp="1"/>
          </p:cNvSpPr>
          <p:nvPr>
            <p:ph type="title"/>
          </p:nvPr>
        </p:nvSpPr>
        <p:spPr/>
        <p:txBody>
          <a:bodyPr vert="horz" wrap="square" lIns="91440" tIns="45720" rIns="91440" bIns="45720" anchor="ctr"/>
          <a:lstStyle/>
          <a:p>
            <a:pPr eaLnBrk="1" hangingPunct="1"/>
            <a:r>
              <a:rPr lang="zh-CN" altLang="en-US" dirty="0"/>
              <a:t>图书馆概况</a:t>
            </a:r>
          </a:p>
        </p:txBody>
      </p:sp>
      <p:sp>
        <p:nvSpPr>
          <p:cNvPr id="8198" name="Rectangle 3"/>
          <p:cNvSpPr>
            <a:spLocks noGrp="1"/>
          </p:cNvSpPr>
          <p:nvPr>
            <p:ph idx="1"/>
          </p:nvPr>
        </p:nvSpPr>
        <p:spPr/>
        <p:txBody>
          <a:bodyPr vert="horz" wrap="square" lIns="91440" tIns="45720" rIns="91440" bIns="45720" anchor="t"/>
          <a:lstStyle/>
          <a:p>
            <a:pPr eaLnBrk="1" hangingPunct="1"/>
            <a:r>
              <a:rPr lang="zh-CN" altLang="en-US" dirty="0"/>
              <a:t>厦门工学院图书馆建筑面积</a:t>
            </a:r>
            <a:r>
              <a:rPr lang="en-US" altLang="zh-CN" dirty="0"/>
              <a:t>35000㎡,</a:t>
            </a:r>
            <a:r>
              <a:rPr lang="zh-CN" altLang="en-US" dirty="0"/>
              <a:t>是按</a:t>
            </a:r>
            <a:r>
              <a:rPr lang="en-US" altLang="zh-CN" dirty="0"/>
              <a:t>1.5</a:t>
            </a:r>
            <a:r>
              <a:rPr lang="zh-CN" altLang="en-US" dirty="0"/>
              <a:t>万学生规模来建设的大型高校图书馆。 </a:t>
            </a:r>
          </a:p>
          <a:p>
            <a:pPr eaLnBrk="1" hangingPunct="1"/>
            <a:r>
              <a:rPr lang="zh-CN" altLang="en-US" dirty="0"/>
              <a:t>图书馆主页地址为</a:t>
            </a:r>
            <a:r>
              <a:rPr lang="en-US" altLang="zh-CN" dirty="0"/>
              <a:t>:</a:t>
            </a:r>
            <a:r>
              <a:rPr lang="en-US" altLang="zh-CN" i="1" dirty="0">
                <a:solidFill>
                  <a:schemeClr val="accent6">
                    <a:lumMod val="60000"/>
                    <a:lumOff val="40000"/>
                  </a:schemeClr>
                </a:solidFill>
                <a:sym typeface="+mn-ea"/>
                <a:hlinkClick r:id="rId2"/>
              </a:rPr>
              <a:t>www.xit.edu.cn/lib</a:t>
            </a:r>
            <a:r>
              <a:rPr lang="en-US" altLang="zh-CN" dirty="0"/>
              <a:t> </a:t>
            </a:r>
          </a:p>
          <a:p>
            <a:pPr eaLnBrk="1" hangingPunct="1"/>
            <a:r>
              <a:rPr lang="zh-CN" altLang="en-US" dirty="0"/>
              <a:t>组织机构：图书馆设有采编信息技术部、读者服务部、办公室等部门。</a:t>
            </a:r>
          </a:p>
          <a:p>
            <a:pPr eaLnBrk="1" hangingPunct="1">
              <a:buNone/>
            </a:pPr>
            <a:endParaRPr lang="en-US"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9219"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9220"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7</a:t>
            </a:fld>
            <a:endParaRPr lang="en-US" altLang="zh-CN" sz="1400" dirty="0"/>
          </a:p>
        </p:txBody>
      </p:sp>
      <p:sp>
        <p:nvSpPr>
          <p:cNvPr id="9221" name="Rectangle 2"/>
          <p:cNvSpPr>
            <a:spLocks noGrp="1"/>
          </p:cNvSpPr>
          <p:nvPr>
            <p:ph type="title"/>
          </p:nvPr>
        </p:nvSpPr>
        <p:spPr/>
        <p:txBody>
          <a:bodyPr vert="horz" wrap="square" lIns="91440" tIns="45720" rIns="91440" bIns="45720" anchor="ctr"/>
          <a:lstStyle/>
          <a:p>
            <a:pPr eaLnBrk="1" hangingPunct="1"/>
            <a:r>
              <a:rPr lang="zh-CN" altLang="en-US" dirty="0"/>
              <a:t>图书馆概况</a:t>
            </a:r>
          </a:p>
        </p:txBody>
      </p:sp>
      <p:sp>
        <p:nvSpPr>
          <p:cNvPr id="9222" name="Rectangle 3"/>
          <p:cNvSpPr>
            <a:spLocks noGrp="1"/>
          </p:cNvSpPr>
          <p:nvPr>
            <p:ph idx="1"/>
          </p:nvPr>
        </p:nvSpPr>
        <p:spPr/>
        <p:txBody>
          <a:bodyPr vert="horz" wrap="square" lIns="91440" tIns="45720" rIns="91440" bIns="45720" anchor="t"/>
          <a:lstStyle/>
          <a:p>
            <a:pPr eaLnBrk="1" hangingPunct="1"/>
            <a:r>
              <a:rPr lang="zh-CN" altLang="en-US" dirty="0"/>
              <a:t>馆藏情况：目前尚处于初创阶段，馆藏图书约</a:t>
            </a:r>
            <a:r>
              <a:rPr lang="en-US" altLang="zh-CN" dirty="0"/>
              <a:t>80</a:t>
            </a:r>
            <a:r>
              <a:rPr lang="zh-CN" altLang="en-US" dirty="0"/>
              <a:t>万册，期刊报纸</a:t>
            </a:r>
            <a:r>
              <a:rPr lang="en-US" altLang="zh-CN" dirty="0"/>
              <a:t>1000</a:t>
            </a:r>
            <a:r>
              <a:rPr lang="zh-CN" altLang="en-US" dirty="0"/>
              <a:t>多种。中国知网</a:t>
            </a:r>
            <a:r>
              <a:rPr lang="en-US" altLang="zh-CN" dirty="0"/>
              <a:t>(CNKI)</a:t>
            </a:r>
            <a:r>
              <a:rPr lang="zh-CN" altLang="en-US" dirty="0"/>
              <a:t>期刊数据库、超星电子图书、超星云舟、移动图书馆</a:t>
            </a:r>
            <a:r>
              <a:rPr lang="en-US" altLang="zh-CN" dirty="0"/>
              <a:t>APP</a:t>
            </a:r>
            <a:r>
              <a:rPr lang="zh-CN" altLang="en-US" dirty="0"/>
              <a:t>。此外，读者还可以利用西安交通大学图书馆的数字资源（图书馆一楼电子阅览室）。及随书光盘数据库</a:t>
            </a:r>
            <a:r>
              <a:rPr lang="en-US" altLang="zh-CN" dirty="0"/>
              <a:t>1</a:t>
            </a:r>
            <a:r>
              <a:rPr lang="zh-CN" altLang="en-US" dirty="0"/>
              <a:t>个；阅览座位</a:t>
            </a:r>
            <a:r>
              <a:rPr lang="en-US" altLang="zh-CN" dirty="0"/>
              <a:t>2000</a:t>
            </a:r>
            <a:r>
              <a:rPr lang="zh-CN" altLang="en-US" dirty="0"/>
              <a:t>多个。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0243"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0244"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8</a:t>
            </a:fld>
            <a:endParaRPr lang="en-US" altLang="zh-CN" sz="1400" dirty="0"/>
          </a:p>
        </p:txBody>
      </p:sp>
      <p:sp>
        <p:nvSpPr>
          <p:cNvPr id="10245" name="Rectangle 2"/>
          <p:cNvSpPr>
            <a:spLocks noGrp="1"/>
          </p:cNvSpPr>
          <p:nvPr>
            <p:ph type="title"/>
          </p:nvPr>
        </p:nvSpPr>
        <p:spPr/>
        <p:txBody>
          <a:bodyPr vert="horz" wrap="square" lIns="91440" tIns="45720" rIns="91440" bIns="45720" anchor="ctr"/>
          <a:lstStyle/>
          <a:p>
            <a:pPr eaLnBrk="1" hangingPunct="1"/>
            <a:r>
              <a:rPr lang="zh-CN" altLang="en-US" dirty="0"/>
              <a:t>图书馆馆藏分布</a:t>
            </a:r>
          </a:p>
        </p:txBody>
      </p:sp>
      <p:sp>
        <p:nvSpPr>
          <p:cNvPr id="10246" name="Rectangle 3"/>
          <p:cNvSpPr>
            <a:spLocks noGrp="1"/>
          </p:cNvSpPr>
          <p:nvPr>
            <p:ph idx="1"/>
          </p:nvPr>
        </p:nvSpPr>
        <p:spPr/>
        <p:txBody>
          <a:bodyPr vert="horz" wrap="square" lIns="91440" tIns="45720" rIns="91440" bIns="45720" anchor="t"/>
          <a:lstStyle/>
          <a:p>
            <a:pPr eaLnBrk="1" hangingPunct="1"/>
            <a:r>
              <a:rPr lang="zh-CN" altLang="en-US" dirty="0"/>
              <a:t>图书馆建筑共分五层</a:t>
            </a:r>
          </a:p>
          <a:p>
            <a:pPr eaLnBrk="1" hangingPunct="1">
              <a:buFont typeface="Wingdings" panose="05000000000000000000" pitchFamily="2" charset="2"/>
              <a:buChar char="ü"/>
            </a:pPr>
            <a:r>
              <a:rPr lang="zh-CN" altLang="en-US" dirty="0"/>
              <a:t>一楼：电子阅览室、图书加工书库。</a:t>
            </a:r>
            <a:endParaRPr lang="en-US" altLang="zh-CN" dirty="0"/>
          </a:p>
          <a:p>
            <a:pPr eaLnBrk="1" hangingPunct="1">
              <a:buFont typeface="Wingdings" panose="05000000000000000000" pitchFamily="2" charset="2"/>
              <a:buChar char="ü"/>
            </a:pPr>
            <a:r>
              <a:rPr lang="zh-CN" altLang="en-US" dirty="0"/>
              <a:t>夹层：自习室、考研自习室。</a:t>
            </a:r>
            <a:endParaRPr lang="en-US" altLang="zh-CN" dirty="0"/>
          </a:p>
          <a:p>
            <a:pPr eaLnBrk="1" hangingPunct="1">
              <a:buFont typeface="Wingdings" panose="05000000000000000000" pitchFamily="2" charset="2"/>
              <a:buChar char="ü"/>
            </a:pPr>
            <a:r>
              <a:rPr lang="zh-CN" altLang="en-US" dirty="0"/>
              <a:t>二楼：总流通台、社会科学书库。收藏</a:t>
            </a:r>
            <a:r>
              <a:rPr lang="en-US" altLang="zh-CN" dirty="0"/>
              <a:t>A</a:t>
            </a:r>
            <a:r>
              <a:rPr lang="zh-CN" altLang="en-US" dirty="0"/>
              <a:t>类</a:t>
            </a:r>
            <a:r>
              <a:rPr lang="en-US" altLang="zh-CN" dirty="0"/>
              <a:t>~~G</a:t>
            </a:r>
            <a:r>
              <a:rPr lang="zh-CN" altLang="en-US" dirty="0"/>
              <a:t>类图书。</a:t>
            </a:r>
          </a:p>
          <a:p>
            <a:pPr eaLnBrk="1" hangingPunct="1">
              <a:buFont typeface="Wingdings" panose="05000000000000000000" pitchFamily="2" charset="2"/>
              <a:buChar char="ü"/>
            </a:pPr>
            <a:r>
              <a:rPr lang="zh-CN" altLang="en-US" dirty="0"/>
              <a:t>二楼：期刊阅览室，收藏近</a:t>
            </a:r>
            <a:r>
              <a:rPr lang="en-US" altLang="zh-CN" dirty="0"/>
              <a:t>2000</a:t>
            </a:r>
            <a:r>
              <a:rPr lang="zh-CN" altLang="en-US" dirty="0"/>
              <a:t>种期刊、</a:t>
            </a:r>
            <a:r>
              <a:rPr lang="en-US" altLang="zh-CN" dirty="0"/>
              <a:t>100</a:t>
            </a:r>
            <a:r>
              <a:rPr lang="zh-CN" altLang="en-US" dirty="0"/>
              <a:t>多份报纸，期刊和报纸不外借，配备有自助复印机面，向全部读者开放。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p:cNvSpPr>
          <p:nvPr>
            <p:ph type="dt" sz="half" idx="10"/>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1" hangingPunct="1"/>
            <a:fld id="{BB962C8B-B14F-4D97-AF65-F5344CB8AC3E}" type="datetime1">
              <a:rPr lang="zh-CN" altLang="en-US" sz="1400" dirty="0"/>
              <a:pPr lvl="0" algn="l" eaLnBrk="1" hangingPunct="1"/>
              <a:t>2019-8-27</a:t>
            </a:fld>
            <a:endParaRPr lang="zh-CN" altLang="en-US" sz="1400" dirty="0"/>
          </a:p>
        </p:txBody>
      </p:sp>
      <p:sp>
        <p:nvSpPr>
          <p:cNvPr id="11267" name="页脚占位符 4"/>
          <p:cNvSpPr txBox="1">
            <a:spLocks noGrp="1"/>
          </p:cNvSpPr>
          <p:nvPr>
            <p:ph type="ftr" sz="quarter" idx="11"/>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r>
              <a:rPr lang="zh-CN" altLang="en-US" sz="1400" dirty="0"/>
              <a:t>图书馆资源与服务导引</a:t>
            </a:r>
          </a:p>
        </p:txBody>
      </p:sp>
      <p:sp>
        <p:nvSpPr>
          <p:cNvPr id="11268" name="灯片编号占位符 5"/>
          <p:cNvSpPr txBox="1">
            <a:spLocks noGrp="1"/>
          </p:cNvSpPr>
          <p:nvPr>
            <p:ph type="sldNum" sz="quarter" idx="12"/>
          </p:nvPr>
        </p:nvSpPr>
        <p:spPr/>
        <p:txBody>
          <a:bodyPr/>
          <a:lstStyle>
            <a:lvl1pPr marL="0" lvl="0" indent="0" algn="ctr"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pPr lvl="0" algn="r" eaLnBrk="1" hangingPunct="1"/>
              <a:t>9</a:t>
            </a:fld>
            <a:endParaRPr lang="en-US" altLang="zh-CN" sz="1400" dirty="0"/>
          </a:p>
        </p:txBody>
      </p:sp>
      <p:sp>
        <p:nvSpPr>
          <p:cNvPr id="11269" name="Rectangle 2"/>
          <p:cNvSpPr>
            <a:spLocks noGrp="1"/>
          </p:cNvSpPr>
          <p:nvPr>
            <p:ph type="title"/>
          </p:nvPr>
        </p:nvSpPr>
        <p:spPr/>
        <p:txBody>
          <a:bodyPr vert="horz" wrap="square" lIns="91440" tIns="45720" rIns="91440" bIns="45720" anchor="ctr"/>
          <a:lstStyle/>
          <a:p>
            <a:pPr eaLnBrk="1" hangingPunct="1"/>
            <a:r>
              <a:rPr lang="zh-CN" altLang="en-US" dirty="0"/>
              <a:t>图书馆馆藏分布</a:t>
            </a:r>
          </a:p>
        </p:txBody>
      </p:sp>
      <p:sp>
        <p:nvSpPr>
          <p:cNvPr id="11270" name="Rectangle 3"/>
          <p:cNvSpPr>
            <a:spLocks noGrp="1"/>
          </p:cNvSpPr>
          <p:nvPr>
            <p:ph idx="1"/>
          </p:nvPr>
        </p:nvSpPr>
        <p:spPr/>
        <p:txBody>
          <a:bodyPr vert="horz" wrap="square" lIns="91440" tIns="45720" rIns="91440" bIns="45720" anchor="t"/>
          <a:lstStyle/>
          <a:p>
            <a:pPr eaLnBrk="1" hangingPunct="1">
              <a:lnSpc>
                <a:spcPct val="80000"/>
              </a:lnSpc>
              <a:buFont typeface="Wingdings" panose="05000000000000000000" pitchFamily="2" charset="2"/>
              <a:buChar char="ü"/>
            </a:pPr>
            <a:r>
              <a:rPr lang="zh-CN" altLang="en-US" dirty="0"/>
              <a:t>三楼：社会科学书库二，收藏</a:t>
            </a:r>
            <a:r>
              <a:rPr lang="en-US" altLang="zh-CN" dirty="0"/>
              <a:t>I</a:t>
            </a:r>
            <a:r>
              <a:rPr lang="zh-CN" altLang="en-US" dirty="0"/>
              <a:t>类</a:t>
            </a:r>
            <a:r>
              <a:rPr lang="en-US" altLang="zh-CN" dirty="0"/>
              <a:t>~~K</a:t>
            </a:r>
            <a:r>
              <a:rPr lang="zh-CN" altLang="en-US" dirty="0"/>
              <a:t>类图书以及</a:t>
            </a:r>
            <a:r>
              <a:rPr lang="en-US" altLang="zh-CN" dirty="0"/>
              <a:t>Z</a:t>
            </a:r>
            <a:r>
              <a:rPr lang="zh-CN" altLang="en-US" dirty="0"/>
              <a:t>类综合性图书。</a:t>
            </a:r>
          </a:p>
          <a:p>
            <a:pPr eaLnBrk="1" hangingPunct="1">
              <a:lnSpc>
                <a:spcPct val="80000"/>
              </a:lnSpc>
              <a:buFont typeface="Wingdings" panose="05000000000000000000" pitchFamily="2" charset="2"/>
              <a:buChar char="ü"/>
            </a:pPr>
            <a:r>
              <a:rPr lang="zh-CN" altLang="en-US" dirty="0"/>
              <a:t>四楼：自然科学书库一，收藏</a:t>
            </a:r>
            <a:r>
              <a:rPr lang="en-US" altLang="zh-CN" dirty="0"/>
              <a:t>O</a:t>
            </a:r>
            <a:r>
              <a:rPr lang="zh-CN" altLang="en-US" dirty="0"/>
              <a:t>类</a:t>
            </a:r>
            <a:r>
              <a:rPr lang="en-US" altLang="zh-CN" dirty="0"/>
              <a:t>~~TH</a:t>
            </a:r>
            <a:r>
              <a:rPr lang="zh-CN" altLang="en-US" dirty="0"/>
              <a:t>类图书。</a:t>
            </a:r>
          </a:p>
          <a:p>
            <a:pPr eaLnBrk="1" hangingPunct="1">
              <a:lnSpc>
                <a:spcPct val="80000"/>
              </a:lnSpc>
              <a:buFont typeface="Wingdings" panose="05000000000000000000" pitchFamily="2" charset="2"/>
              <a:buChar char="ü"/>
            </a:pPr>
            <a:r>
              <a:rPr lang="zh-CN" altLang="en-US" dirty="0"/>
              <a:t>五楼：自然科学书库二，收藏</a:t>
            </a:r>
            <a:r>
              <a:rPr lang="en-US" altLang="zh-CN" dirty="0"/>
              <a:t>TP</a:t>
            </a:r>
            <a:r>
              <a:rPr lang="zh-CN" altLang="en-US" dirty="0"/>
              <a:t>类</a:t>
            </a:r>
            <a:r>
              <a:rPr lang="en-US" altLang="zh-CN" dirty="0"/>
              <a:t>~~TU\X</a:t>
            </a:r>
            <a:r>
              <a:rPr lang="zh-CN" altLang="en-US" dirty="0"/>
              <a:t>类图书。</a:t>
            </a:r>
            <a:endParaRPr lang="en-US" altLang="zh-CN" dirty="0"/>
          </a:p>
          <a:p>
            <a:pPr eaLnBrk="1" hangingPunct="1">
              <a:lnSpc>
                <a:spcPct val="80000"/>
              </a:lnSpc>
              <a:buFont typeface="Wingdings" panose="05000000000000000000" pitchFamily="2" charset="2"/>
              <a:buChar char="ü"/>
            </a:pPr>
            <a:endParaRPr lang="zh-CN" altLang="en-US" dirty="0"/>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2610</Words>
  <Application>WPS 演示</Application>
  <PresentationFormat>全屏显示(4:3)</PresentationFormat>
  <Paragraphs>409</Paragraphs>
  <Slides>59</Slides>
  <Notes>2</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默认设计模板</vt:lpstr>
      <vt:lpstr>热烈欢迎新同学！</vt:lpstr>
      <vt:lpstr>图书馆资源与服务导引</vt:lpstr>
      <vt:lpstr>图书馆的重要作用</vt:lpstr>
      <vt:lpstr>图书馆的重要作用</vt:lpstr>
      <vt:lpstr>图书馆资源与服务导引</vt:lpstr>
      <vt:lpstr>图书馆概况</vt:lpstr>
      <vt:lpstr>图书馆概况</vt:lpstr>
      <vt:lpstr>图书馆馆藏分布</vt:lpstr>
      <vt:lpstr>图书馆馆藏分布</vt:lpstr>
      <vt:lpstr>图书馆服务时间</vt:lpstr>
      <vt:lpstr>图书的查找和借阅</vt:lpstr>
      <vt:lpstr>图书的分类与排序</vt:lpstr>
      <vt:lpstr>《中国图书馆分类法》简介</vt:lpstr>
      <vt:lpstr>《中国图书馆分类法》简介</vt:lpstr>
      <vt:lpstr>《中国图书馆分类法》简介</vt:lpstr>
      <vt:lpstr>图书的查找</vt:lpstr>
      <vt:lpstr>图书的查找</vt:lpstr>
      <vt:lpstr>幻灯片 18</vt:lpstr>
      <vt:lpstr>简单检索界面</vt:lpstr>
      <vt:lpstr>多字段检索界面</vt:lpstr>
      <vt:lpstr>图书的查找</vt:lpstr>
      <vt:lpstr>图书的查找</vt:lpstr>
      <vt:lpstr>图书的查找</vt:lpstr>
      <vt:lpstr>幻灯片 24</vt:lpstr>
      <vt:lpstr>幻灯片 25</vt:lpstr>
      <vt:lpstr>幻灯片 26</vt:lpstr>
      <vt:lpstr>幻灯片 27</vt:lpstr>
      <vt:lpstr>图书的查找</vt:lpstr>
      <vt:lpstr>系统使用示例</vt:lpstr>
      <vt:lpstr>幻灯片 30</vt:lpstr>
      <vt:lpstr>图书的借阅</vt:lpstr>
      <vt:lpstr>图书的借阅</vt:lpstr>
      <vt:lpstr>幻灯片 33</vt:lpstr>
      <vt:lpstr>幻灯片 34</vt:lpstr>
      <vt:lpstr>幻灯片 35</vt:lpstr>
      <vt:lpstr>图书的借阅</vt:lpstr>
      <vt:lpstr>图书的借阅流程</vt:lpstr>
      <vt:lpstr>图书的借阅</vt:lpstr>
      <vt:lpstr>幻灯片 39</vt:lpstr>
      <vt:lpstr>图书的借阅</vt:lpstr>
      <vt:lpstr>图书的借阅</vt:lpstr>
      <vt:lpstr>图书的借阅</vt:lpstr>
      <vt:lpstr>幻灯片 43</vt:lpstr>
      <vt:lpstr>数字资源的使用</vt:lpstr>
      <vt:lpstr>其它资源的查找与使用</vt:lpstr>
      <vt:lpstr>其它资源的查找与使用─报刊</vt:lpstr>
      <vt:lpstr>其它资源的查找与使用─报刊</vt:lpstr>
      <vt:lpstr>幻灯片 48</vt:lpstr>
      <vt:lpstr>幻灯片 49</vt:lpstr>
      <vt:lpstr>其它资源的查找与使用─随书光盘</vt:lpstr>
      <vt:lpstr>幻灯片 51</vt:lpstr>
      <vt:lpstr>幻灯片 52</vt:lpstr>
      <vt:lpstr>幻灯片 53</vt:lpstr>
      <vt:lpstr>图书馆的其它服务</vt:lpstr>
      <vt:lpstr>图书馆的其它服务</vt:lpstr>
      <vt:lpstr>图书馆的其它服务</vt:lpstr>
      <vt:lpstr>幻灯片 57</vt:lpstr>
      <vt:lpstr>使用图书馆有问题怎么办？</vt:lpstr>
      <vt:lpstr>希望图书馆能成为大家的良师益友！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微软用户</cp:lastModifiedBy>
  <cp:revision>179</cp:revision>
  <dcterms:created xsi:type="dcterms:W3CDTF">2018-07-16T07:48:00Z</dcterms:created>
  <dcterms:modified xsi:type="dcterms:W3CDTF">2019-08-27T03:39:21Z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2052-11.1.0.8976</vt:lpwstr>
  </property>
</Properties>
</file>