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8" r:id="rId3"/>
    <p:sldId id="261" r:id="rId4"/>
    <p:sldId id="266" r:id="rId5"/>
    <p:sldId id="267" r:id="rId6"/>
    <p:sldId id="279" r:id="rId7"/>
    <p:sldId id="280" r:id="rId8"/>
    <p:sldId id="281" r:id="rId9"/>
    <p:sldId id="282" r:id="rId10"/>
    <p:sldId id="271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268" r:id="rId19"/>
    <p:sldId id="300" r:id="rId20"/>
    <p:sldId id="274" r:id="rId21"/>
    <p:sldId id="301" r:id="rId22"/>
    <p:sldId id="265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E391AE52-F9E0-4FF2-82E3-926BB585AC4A}">
          <p14:sldIdLst>
            <p14:sldId id="258"/>
            <p14:sldId id="261"/>
            <p14:sldId id="266"/>
            <p14:sldId id="267"/>
            <p14:sldId id="279"/>
            <p14:sldId id="280"/>
            <p14:sldId id="281"/>
            <p14:sldId id="282"/>
            <p14:sldId id="271"/>
            <p14:sldId id="293"/>
            <p14:sldId id="294"/>
            <p14:sldId id="295"/>
            <p14:sldId id="296"/>
            <p14:sldId id="297"/>
            <p14:sldId id="298"/>
            <p14:sldId id="299"/>
            <p14:sldId id="268"/>
            <p14:sldId id="300"/>
            <p14:sldId id="274"/>
            <p14:sldId id="301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93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振威 郑" initials="振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DC"/>
    <a:srgbClr val="0C8CF7"/>
    <a:srgbClr val="0362E3"/>
    <a:srgbClr val="0157DE"/>
    <a:srgbClr val="0BD0D9"/>
    <a:srgbClr val="0031CC"/>
    <a:srgbClr val="0109A1"/>
    <a:srgbClr val="E6E6E6"/>
    <a:srgbClr val="A272ED"/>
    <a:srgbClr val="009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09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66" y="420"/>
      </p:cViewPr>
      <p:guideLst>
        <p:guide orient="horz" pos="2093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41F6-3538-4AE6-AF52-55ED7A3DD5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5296-3ABF-435C-8036-E71F96C96A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F41F6-3538-4AE6-AF52-55ED7A3DD5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05296-3ABF-435C-8036-E71F96C96A01}" type="slidenum">
              <a:rPr lang="zh-CN" altLang="en-US" smtClean="0"/>
            </a:fld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6016625" y="-7515785"/>
            <a:ext cx="158750" cy="21889571"/>
            <a:chOff x="6016625" y="-8141427"/>
            <a:chExt cx="158750" cy="21889571"/>
          </a:xfrm>
        </p:grpSpPr>
        <p:sp>
          <p:nvSpPr>
            <p:cNvPr id="7" name="椭圆 6"/>
            <p:cNvSpPr/>
            <p:nvPr/>
          </p:nvSpPr>
          <p:spPr>
            <a:xfrm>
              <a:off x="6016625" y="-8141427"/>
              <a:ext cx="158750" cy="15875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6016625" y="13589394"/>
              <a:ext cx="158750" cy="15875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18.wdp"/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08685" y="2737485"/>
            <a:ext cx="574548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kern="1700" spc="300" dirty="0">
                <a:gradFill>
                  <a:gsLst>
                    <a:gs pos="0">
                      <a:srgbClr val="0C8CF7"/>
                    </a:gs>
                    <a:gs pos="100000">
                      <a:srgbClr val="0053DC"/>
                    </a:gs>
                  </a:gsLst>
                  <a:path path="circle">
                    <a:fillToRect l="50000" t="-80000" r="50000" b="180000"/>
                  </a:path>
                </a:gradFill>
                <a:latin typeface="优设标题黑" panose="00000500000000000000" charset="-122"/>
                <a:ea typeface="优设标题黑" panose="00000500000000000000" charset="-122"/>
              </a:rPr>
              <a:t>PPT</a:t>
            </a:r>
            <a:r>
              <a:rPr lang="zh-CN" altLang="en-US" sz="6600" kern="1700" spc="300" dirty="0">
                <a:gradFill>
                  <a:gsLst>
                    <a:gs pos="0">
                      <a:srgbClr val="0C8CF7"/>
                    </a:gs>
                    <a:gs pos="100000">
                      <a:srgbClr val="0053DC"/>
                    </a:gs>
                  </a:gsLst>
                  <a:path path="circle">
                    <a:fillToRect l="50000" t="-80000" r="50000" b="180000"/>
                  </a:path>
                </a:gradFill>
                <a:latin typeface="优设标题黑" panose="00000500000000000000" charset="-122"/>
                <a:ea typeface="优设标题黑" panose="00000500000000000000" charset="-122"/>
              </a:rPr>
              <a:t>逻辑模版</a:t>
            </a:r>
            <a:endParaRPr lang="zh-CN" altLang="en-US" sz="6600" kern="1700" spc="300" dirty="0">
              <a:gradFill>
                <a:gsLst>
                  <a:gs pos="0">
                    <a:srgbClr val="0C8CF7"/>
                  </a:gs>
                  <a:gs pos="100000">
                    <a:srgbClr val="0053DC"/>
                  </a:gs>
                </a:gsLst>
                <a:path path="circle">
                  <a:fillToRect l="50000" t="-80000" r="50000" b="180000"/>
                </a:path>
              </a:gradFill>
              <a:latin typeface="优设标题黑" panose="00000500000000000000" charset="-122"/>
              <a:ea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8685" y="1619885"/>
            <a:ext cx="5295900" cy="1168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7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C8CF7"/>
                    </a:gs>
                    <a:gs pos="100000">
                      <a:srgbClr val="0053DC"/>
                    </a:gs>
                  </a:gsLst>
                  <a:path path="circle">
                    <a:fillToRect l="50000" t="-80000" r="50000" b="180000"/>
                  </a:path>
                </a:gradFill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+mn-cs"/>
              </a:rPr>
              <a:t>通用类项目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C8CF7"/>
                  </a:gs>
                  <a:gs pos="100000">
                    <a:srgbClr val="0053DC"/>
                  </a:gs>
                </a:gsLst>
                <a:path path="circle">
                  <a:fillToRect l="50000" t="-80000" r="50000" b="180000"/>
                </a:path>
              </a:gradFill>
              <a:uLnTx/>
              <a:uFillTx/>
              <a:latin typeface="优设标题黑" panose="00000500000000000000" charset="-122"/>
              <a:ea typeface="优设标题黑" panose="00000500000000000000" charset="-122"/>
              <a:cs typeface="+mn-cs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908685" y="4024630"/>
            <a:ext cx="3016885" cy="31242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C8CF7"/>
              </a:gs>
              <a:gs pos="100000">
                <a:srgbClr val="0053DC"/>
              </a:gs>
            </a:gsLst>
            <a:path path="circle">
              <a:fillToRect l="50000" t="-80000" r="50000" b="180000"/>
            </a:path>
          </a:gra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gradFill>
                <a:gsLst>
                  <a:gs pos="0">
                    <a:srgbClr val="0C8CF7"/>
                  </a:gs>
                  <a:gs pos="100000">
                    <a:srgbClr val="0053DC"/>
                  </a:gs>
                </a:gsLst>
                <a:path path="circle">
                  <a:fillToRect l="50000" t="-80000" r="50000" b="180000"/>
                </a:path>
              </a:gradFill>
            </a:endParaRPr>
          </a:p>
        </p:txBody>
      </p:sp>
      <p:sp>
        <p:nvSpPr>
          <p:cNvPr id="2" name="任意多边形: 形状 1"/>
          <p:cNvSpPr/>
          <p:nvPr/>
        </p:nvSpPr>
        <p:spPr>
          <a:xfrm>
            <a:off x="5327404" y="-1"/>
            <a:ext cx="6864598" cy="6012652"/>
          </a:xfrm>
          <a:custGeom>
            <a:avLst/>
            <a:gdLst>
              <a:gd name="connsiteX0" fmla="*/ 0 w 6874615"/>
              <a:gd name="connsiteY0" fmla="*/ 0 h 6021426"/>
              <a:gd name="connsiteX1" fmla="*/ 6874615 w 6874615"/>
              <a:gd name="connsiteY1" fmla="*/ 0 h 6021426"/>
              <a:gd name="connsiteX2" fmla="*/ 6874615 w 6874615"/>
              <a:gd name="connsiteY2" fmla="*/ 5728690 h 6021426"/>
              <a:gd name="connsiteX3" fmla="*/ 6754858 w 6874615"/>
              <a:gd name="connsiteY3" fmla="*/ 5846167 h 6021426"/>
              <a:gd name="connsiteX4" fmla="*/ 6493615 w 6874615"/>
              <a:gd name="connsiteY4" fmla="*/ 5994400 h 6021426"/>
              <a:gd name="connsiteX5" fmla="*/ 5160115 w 6874615"/>
              <a:gd name="connsiteY5" fmla="*/ 5664200 h 6021426"/>
              <a:gd name="connsiteX6" fmla="*/ 3801215 w 6874615"/>
              <a:gd name="connsiteY6" fmla="*/ 4343400 h 6021426"/>
              <a:gd name="connsiteX7" fmla="*/ 1870816 w 6874615"/>
              <a:gd name="connsiteY7" fmla="*/ 3098800 h 6021426"/>
              <a:gd name="connsiteX8" fmla="*/ 2099415 w 6874615"/>
              <a:gd name="connsiteY8" fmla="*/ 977900 h 6021426"/>
              <a:gd name="connsiteX9" fmla="*/ 80877 w 6874615"/>
              <a:gd name="connsiteY9" fmla="*/ 46589 h 602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74615" h="6021426">
                <a:moveTo>
                  <a:pt x="0" y="0"/>
                </a:moveTo>
                <a:lnTo>
                  <a:pt x="6874615" y="0"/>
                </a:lnTo>
                <a:lnTo>
                  <a:pt x="6874615" y="5728690"/>
                </a:lnTo>
                <a:lnTo>
                  <a:pt x="6754858" y="5846167"/>
                </a:lnTo>
                <a:cubicBezTo>
                  <a:pt x="6672076" y="5917539"/>
                  <a:pt x="6584632" y="5971646"/>
                  <a:pt x="6493615" y="5994400"/>
                </a:cubicBezTo>
                <a:cubicBezTo>
                  <a:pt x="6129548" y="6085417"/>
                  <a:pt x="5608848" y="5939367"/>
                  <a:pt x="5160115" y="5664200"/>
                </a:cubicBezTo>
                <a:cubicBezTo>
                  <a:pt x="4711382" y="5389033"/>
                  <a:pt x="4349432" y="4770967"/>
                  <a:pt x="3801215" y="4343400"/>
                </a:cubicBezTo>
                <a:cubicBezTo>
                  <a:pt x="3252998" y="3915833"/>
                  <a:pt x="2154448" y="3659717"/>
                  <a:pt x="1870816" y="3098800"/>
                </a:cubicBezTo>
                <a:cubicBezTo>
                  <a:pt x="1587182" y="2537883"/>
                  <a:pt x="2391515" y="1534583"/>
                  <a:pt x="2099415" y="977900"/>
                </a:cubicBezTo>
                <a:cubicBezTo>
                  <a:pt x="1898597" y="595181"/>
                  <a:pt x="570264" y="287495"/>
                  <a:pt x="80877" y="46589"/>
                </a:cubicBezTo>
                <a:close/>
              </a:path>
            </a:pathLst>
          </a:custGeom>
          <a:gradFill>
            <a:gsLst>
              <a:gs pos="0">
                <a:srgbClr val="0C8CF7"/>
              </a:gs>
              <a:gs pos="100000">
                <a:srgbClr val="0053DC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1" y="763427"/>
            <a:ext cx="5476682" cy="5275423"/>
          </a:xfrm>
          <a:prstGeom prst="rect">
            <a:avLst/>
          </a:prstGeom>
          <a:effectLst>
            <a:outerShdw blurRad="203200" dist="38100" dir="5400000" algn="t" rotWithShape="0">
              <a:prstClr val="black">
                <a:alpha val="14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/>
        </p:nvSpPr>
        <p:spPr>
          <a:xfrm>
            <a:off x="-39542" y="780287"/>
            <a:ext cx="2510971" cy="162379"/>
          </a:xfrm>
          <a:custGeom>
            <a:avLst/>
            <a:gdLst>
              <a:gd name="connsiteX0" fmla="*/ 0 w 2510971"/>
              <a:gd name="connsiteY0" fmla="*/ 232229 h 232229"/>
              <a:gd name="connsiteX1" fmla="*/ 2481943 w 2510971"/>
              <a:gd name="connsiteY1" fmla="*/ 232229 h 232229"/>
              <a:gd name="connsiteX2" fmla="*/ 2510971 w 2510971"/>
              <a:gd name="connsiteY2" fmla="*/ 0 h 2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0971" h="232229">
                <a:moveTo>
                  <a:pt x="0" y="232229"/>
                </a:moveTo>
                <a:lnTo>
                  <a:pt x="2481943" y="232229"/>
                </a:lnTo>
                <a:lnTo>
                  <a:pt x="2510971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82063" y="227652"/>
            <a:ext cx="4156710" cy="149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zh-CN" altLang="en-US" sz="3600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+mn-ea"/>
              </a:rPr>
              <a:t>四、项目内容和优势</a:t>
            </a:r>
            <a:endParaRPr lang="zh-CN" altLang="en-US" sz="3600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字体圈欣意冠黑体" panose="00000500000000000000" pitchFamily="2" charset="-122"/>
              <a:ea typeface="字体圈欣意冠黑体" panose="00000500000000000000" pitchFamily="2" charset="-122"/>
            </a:endParaRP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endParaRPr lang="zh-CN" altLang="en-US" sz="3600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字体圈欣意冠黑体" panose="00000500000000000000" pitchFamily="2" charset="-122"/>
              <a:ea typeface="字体圈欣意冠黑体" panose="00000500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944739"/>
            <a:ext cx="321469" cy="0"/>
          </a:xfrm>
          <a:prstGeom prst="line">
            <a:avLst/>
          </a:prstGeom>
          <a:ln w="38100" cap="flat">
            <a:gradFill>
              <a:gsLst>
                <a:gs pos="0">
                  <a:srgbClr val="0C8CF7"/>
                </a:gs>
                <a:gs pos="100000">
                  <a:srgbClr val="0053DC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563100" y="380052"/>
            <a:ext cx="704850" cy="0"/>
          </a:xfrm>
          <a:prstGeom prst="line">
            <a:avLst/>
          </a:prstGeom>
          <a:ln w="25400" cap="rnd">
            <a:solidFill>
              <a:srgbClr val="0BD0D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487150" y="208602"/>
            <a:ext cx="70485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BD0D9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086975" y="608652"/>
            <a:ext cx="1752600" cy="0"/>
          </a:xfrm>
          <a:prstGeom prst="line">
            <a:avLst/>
          </a:prstGeom>
          <a:ln w="41275" cap="rnd">
            <a:gradFill flip="none" rotWithShape="1">
              <a:gsLst>
                <a:gs pos="37000">
                  <a:srgbClr val="0C8CF7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963275" y="894402"/>
            <a:ext cx="676275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0" y="1252220"/>
            <a:ext cx="12191999" cy="2153921"/>
          </a:xfrm>
          <a:prstGeom prst="rect">
            <a:avLst/>
          </a:prstGeom>
          <a:gradFill>
            <a:gsLst>
              <a:gs pos="0">
                <a:srgbClr val="0C8CF7"/>
              </a:gs>
              <a:gs pos="100000">
                <a:srgbClr val="0053DC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932429"/>
            <a:ext cx="12192000" cy="2925571"/>
          </a:xfrm>
          <a:prstGeom prst="rect">
            <a:avLst/>
          </a:prstGeom>
        </p:spPr>
      </p:pic>
      <p:sp>
        <p:nvSpPr>
          <p:cNvPr id="47" name="TextBox 31"/>
          <p:cNvSpPr txBox="1"/>
          <p:nvPr/>
        </p:nvSpPr>
        <p:spPr>
          <a:xfrm>
            <a:off x="1891080" y="4278283"/>
            <a:ext cx="1128514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31"/>
          <p:cNvSpPr txBox="1"/>
          <p:nvPr/>
        </p:nvSpPr>
        <p:spPr>
          <a:xfrm>
            <a:off x="5531743" y="4278283"/>
            <a:ext cx="1128514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31"/>
          <p:cNvSpPr txBox="1"/>
          <p:nvPr/>
        </p:nvSpPr>
        <p:spPr>
          <a:xfrm>
            <a:off x="9172407" y="4278283"/>
            <a:ext cx="1128514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3" name="图片 72" descr="图片包含 灯光, 黑暗, 夜晚, 照片&#10;&#10;描述已自动生成"/>
          <p:cNvPicPr>
            <a:picLocks noChangeAspect="1"/>
          </p:cNvPicPr>
          <p:nvPr/>
        </p:nvPicPr>
        <p:blipFill rotWithShape="1">
          <a:blip r:embed="rId2">
            <a:duotone>
              <a:srgbClr val="0292F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7230"/>
          <a:stretch>
            <a:fillRect/>
          </a:stretch>
        </p:blipFill>
        <p:spPr>
          <a:xfrm>
            <a:off x="0" y="5816822"/>
            <a:ext cx="12192000" cy="1041179"/>
          </a:xfrm>
          <a:custGeom>
            <a:avLst/>
            <a:gdLst>
              <a:gd name="connsiteX0" fmla="*/ 0 w 12192000"/>
              <a:gd name="connsiteY0" fmla="*/ 0 h 1041179"/>
              <a:gd name="connsiteX1" fmla="*/ 12192000 w 12192000"/>
              <a:gd name="connsiteY1" fmla="*/ 0 h 1041179"/>
              <a:gd name="connsiteX2" fmla="*/ 12192000 w 12192000"/>
              <a:gd name="connsiteY2" fmla="*/ 1041179 h 1041179"/>
              <a:gd name="connsiteX3" fmla="*/ 0 w 12192000"/>
              <a:gd name="connsiteY3" fmla="*/ 1041179 h 104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041179">
                <a:moveTo>
                  <a:pt x="0" y="0"/>
                </a:moveTo>
                <a:lnTo>
                  <a:pt x="12192000" y="0"/>
                </a:lnTo>
                <a:lnTo>
                  <a:pt x="12192000" y="1041179"/>
                </a:lnTo>
                <a:lnTo>
                  <a:pt x="0" y="1041179"/>
                </a:lnTo>
                <a:close/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</p:pic>
      <p:sp>
        <p:nvSpPr>
          <p:cNvPr id="27" name="矩形 26"/>
          <p:cNvSpPr/>
          <p:nvPr/>
        </p:nvSpPr>
        <p:spPr>
          <a:xfrm>
            <a:off x="639445" y="1637030"/>
            <a:ext cx="10847705" cy="138366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综述我们的创新性，从技术到把技术转化成的产品或者服务有怎么样的核心竞争力？</a:t>
            </a:r>
            <a:endParaRPr lang="zh-CN" altLang="en-US" sz="28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802255" y="3714750"/>
            <a:ext cx="919607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b="1" spc="600" dirty="0">
                <a:solidFill>
                  <a:srgbClr val="0053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为什么这件事情你能做，而别人不能做？</a:t>
            </a:r>
            <a:endParaRPr lang="en-US" altLang="zh-CN" sz="2000" b="1" spc="6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b="1" spc="600" dirty="0">
                <a:solidFill>
                  <a:srgbClr val="0053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为什么你能比别人干得好？</a:t>
            </a:r>
            <a:endParaRPr lang="en-US" altLang="zh-CN" sz="2000" b="1" spc="6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b="1" spc="600" dirty="0">
                <a:solidFill>
                  <a:srgbClr val="0053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你的特别的核心竞争力是什么，你与众不同的地方是什么？</a:t>
            </a:r>
            <a:endParaRPr lang="zh-CN" altLang="en-US" sz="2000" b="1" spc="6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445770" y="3666490"/>
            <a:ext cx="2356485" cy="2146300"/>
          </a:xfrm>
          <a:prstGeom prst="rect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en-US" altLang="zh-CN" sz="18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en-US" altLang="zh-CN" sz="18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en-US" altLang="zh-CN" sz="18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en-US" altLang="zh-CN" sz="18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024" y="3144717"/>
            <a:ext cx="2288568" cy="23795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/>
        </p:nvSpPr>
        <p:spPr>
          <a:xfrm>
            <a:off x="-39542" y="780287"/>
            <a:ext cx="2510971" cy="162379"/>
          </a:xfrm>
          <a:custGeom>
            <a:avLst/>
            <a:gdLst>
              <a:gd name="connsiteX0" fmla="*/ 0 w 2510971"/>
              <a:gd name="connsiteY0" fmla="*/ 232229 h 232229"/>
              <a:gd name="connsiteX1" fmla="*/ 2481943 w 2510971"/>
              <a:gd name="connsiteY1" fmla="*/ 232229 h 232229"/>
              <a:gd name="connsiteX2" fmla="*/ 2510971 w 2510971"/>
              <a:gd name="connsiteY2" fmla="*/ 0 h 2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0971" h="232229">
                <a:moveTo>
                  <a:pt x="0" y="232229"/>
                </a:moveTo>
                <a:lnTo>
                  <a:pt x="2481943" y="232229"/>
                </a:lnTo>
                <a:lnTo>
                  <a:pt x="2510971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82063" y="227652"/>
            <a:ext cx="2754630" cy="149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zh-CN" altLang="en-US" sz="3600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+mn-ea"/>
              </a:rPr>
              <a:t>五、商业模式</a:t>
            </a:r>
            <a:endParaRPr lang="zh-CN" altLang="en-US" sz="3600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字体圈欣意冠黑体" panose="00000500000000000000" pitchFamily="2" charset="-122"/>
              <a:ea typeface="字体圈欣意冠黑体" panose="00000500000000000000" pitchFamily="2" charset="-122"/>
            </a:endParaRP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endParaRPr lang="zh-CN" altLang="en-US" sz="3600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字体圈欣意冠黑体" panose="00000500000000000000" pitchFamily="2" charset="-122"/>
              <a:ea typeface="字体圈欣意冠黑体" panose="00000500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944739"/>
            <a:ext cx="321469" cy="0"/>
          </a:xfrm>
          <a:prstGeom prst="line">
            <a:avLst/>
          </a:prstGeom>
          <a:ln w="38100" cap="flat">
            <a:gradFill>
              <a:gsLst>
                <a:gs pos="0">
                  <a:srgbClr val="0C8CF7"/>
                </a:gs>
                <a:gs pos="100000">
                  <a:srgbClr val="0053DC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563100" y="380052"/>
            <a:ext cx="704850" cy="0"/>
          </a:xfrm>
          <a:prstGeom prst="line">
            <a:avLst/>
          </a:prstGeom>
          <a:ln w="25400" cap="rnd">
            <a:solidFill>
              <a:srgbClr val="0BD0D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487150" y="208602"/>
            <a:ext cx="70485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BD0D9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086975" y="608652"/>
            <a:ext cx="1752600" cy="0"/>
          </a:xfrm>
          <a:prstGeom prst="line">
            <a:avLst/>
          </a:prstGeom>
          <a:ln w="41275" cap="rnd">
            <a:gradFill flip="none" rotWithShape="1">
              <a:gsLst>
                <a:gs pos="37000">
                  <a:srgbClr val="0C8CF7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963275" y="894402"/>
            <a:ext cx="676275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0" y="2303780"/>
            <a:ext cx="12191999" cy="2153921"/>
          </a:xfrm>
          <a:prstGeom prst="rect">
            <a:avLst/>
          </a:prstGeom>
          <a:gradFill>
            <a:gsLst>
              <a:gs pos="0">
                <a:srgbClr val="0C8CF7"/>
              </a:gs>
              <a:gs pos="100000">
                <a:srgbClr val="0053DC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77995"/>
            <a:ext cx="12192000" cy="2580005"/>
          </a:xfrm>
          <a:prstGeom prst="rect">
            <a:avLst/>
          </a:prstGeom>
        </p:spPr>
      </p:pic>
      <p:sp>
        <p:nvSpPr>
          <p:cNvPr id="47" name="TextBox 31"/>
          <p:cNvSpPr txBox="1"/>
          <p:nvPr/>
        </p:nvSpPr>
        <p:spPr>
          <a:xfrm>
            <a:off x="1891080" y="4278283"/>
            <a:ext cx="1128514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31"/>
          <p:cNvSpPr txBox="1"/>
          <p:nvPr/>
        </p:nvSpPr>
        <p:spPr>
          <a:xfrm>
            <a:off x="5531743" y="4278283"/>
            <a:ext cx="1128514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31"/>
          <p:cNvSpPr txBox="1"/>
          <p:nvPr/>
        </p:nvSpPr>
        <p:spPr>
          <a:xfrm>
            <a:off x="9172407" y="4278283"/>
            <a:ext cx="1128514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3" name="图片 72" descr="图片包含 灯光, 黑暗, 夜晚, 照片&#10;&#10;描述已自动生成"/>
          <p:cNvPicPr>
            <a:picLocks noChangeAspect="1"/>
          </p:cNvPicPr>
          <p:nvPr/>
        </p:nvPicPr>
        <p:blipFill rotWithShape="1">
          <a:blip r:embed="rId2">
            <a:duotone>
              <a:srgbClr val="0292F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7230"/>
          <a:stretch>
            <a:fillRect/>
          </a:stretch>
        </p:blipFill>
        <p:spPr>
          <a:xfrm>
            <a:off x="0" y="5816822"/>
            <a:ext cx="12192000" cy="1041179"/>
          </a:xfrm>
          <a:custGeom>
            <a:avLst/>
            <a:gdLst>
              <a:gd name="connsiteX0" fmla="*/ 0 w 12192000"/>
              <a:gd name="connsiteY0" fmla="*/ 0 h 1041179"/>
              <a:gd name="connsiteX1" fmla="*/ 12192000 w 12192000"/>
              <a:gd name="connsiteY1" fmla="*/ 0 h 1041179"/>
              <a:gd name="connsiteX2" fmla="*/ 12192000 w 12192000"/>
              <a:gd name="connsiteY2" fmla="*/ 1041179 h 1041179"/>
              <a:gd name="connsiteX3" fmla="*/ 0 w 12192000"/>
              <a:gd name="connsiteY3" fmla="*/ 1041179 h 104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041179">
                <a:moveTo>
                  <a:pt x="0" y="0"/>
                </a:moveTo>
                <a:lnTo>
                  <a:pt x="12192000" y="0"/>
                </a:lnTo>
                <a:lnTo>
                  <a:pt x="12192000" y="1041179"/>
                </a:lnTo>
                <a:lnTo>
                  <a:pt x="0" y="1041179"/>
                </a:lnTo>
                <a:close/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</p:pic>
      <p:sp>
        <p:nvSpPr>
          <p:cNvPr id="12" name="矩形 11"/>
          <p:cNvSpPr/>
          <p:nvPr/>
        </p:nvSpPr>
        <p:spPr>
          <a:xfrm>
            <a:off x="681953" y="1254873"/>
            <a:ext cx="8658951" cy="73723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spc="300" dirty="0">
                <a:solidFill>
                  <a:srgbClr val="0053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项目产品或技术背后的市场潜在规模有多大？</a:t>
            </a:r>
            <a:endParaRPr lang="zh-CN" altLang="en-US" sz="2800" spc="3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1978" y="4768374"/>
            <a:ext cx="7457751" cy="73723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spc="300" dirty="0">
                <a:solidFill>
                  <a:srgbClr val="0053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项目所在垂直领域的细分客户群体画像</a:t>
            </a:r>
            <a:r>
              <a:rPr lang="en-US" altLang="zh-CN" sz="2800" spc="300" dirty="0">
                <a:solidFill>
                  <a:srgbClr val="0053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en-US" altLang="zh-CN" sz="2800" spc="3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17880" y="3067050"/>
            <a:ext cx="3686810" cy="52197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客户数量</a:t>
            </a:r>
            <a:r>
              <a:rPr lang="en-US" altLang="zh-CN" sz="28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28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客单价 </a:t>
            </a:r>
            <a:endParaRPr lang="zh-CN" altLang="en-US" sz="28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569" y="2231988"/>
            <a:ext cx="5500273" cy="22060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/>
        </p:nvSpPr>
        <p:spPr>
          <a:xfrm>
            <a:off x="-39542" y="780287"/>
            <a:ext cx="2510971" cy="162379"/>
          </a:xfrm>
          <a:custGeom>
            <a:avLst/>
            <a:gdLst>
              <a:gd name="connsiteX0" fmla="*/ 0 w 2510971"/>
              <a:gd name="connsiteY0" fmla="*/ 232229 h 232229"/>
              <a:gd name="connsiteX1" fmla="*/ 2481943 w 2510971"/>
              <a:gd name="connsiteY1" fmla="*/ 232229 h 232229"/>
              <a:gd name="connsiteX2" fmla="*/ 2510971 w 2510971"/>
              <a:gd name="connsiteY2" fmla="*/ 0 h 2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0971" h="232229">
                <a:moveTo>
                  <a:pt x="0" y="232229"/>
                </a:moveTo>
                <a:lnTo>
                  <a:pt x="2481943" y="232229"/>
                </a:lnTo>
                <a:lnTo>
                  <a:pt x="2510971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82063" y="227652"/>
            <a:ext cx="2754630" cy="755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zh-CN" altLang="en-US" sz="3600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字体圈欣意冠黑体" panose="00000500000000000000" pitchFamily="2" charset="-122"/>
                <a:ea typeface="字体圈欣意冠黑体" panose="00000500000000000000" pitchFamily="2" charset="-122"/>
              </a:rPr>
              <a:t>五、商业模式</a:t>
            </a:r>
            <a:endParaRPr lang="zh-CN" altLang="en-US" sz="3600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字体圈欣意冠黑体" panose="00000500000000000000" pitchFamily="2" charset="-122"/>
              <a:ea typeface="字体圈欣意冠黑体" panose="00000500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944739"/>
            <a:ext cx="321469" cy="0"/>
          </a:xfrm>
          <a:prstGeom prst="line">
            <a:avLst/>
          </a:prstGeom>
          <a:ln w="38100" cap="flat">
            <a:gradFill>
              <a:gsLst>
                <a:gs pos="0">
                  <a:srgbClr val="0C8CF7"/>
                </a:gs>
                <a:gs pos="100000">
                  <a:srgbClr val="0053DC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563100" y="380052"/>
            <a:ext cx="704850" cy="0"/>
          </a:xfrm>
          <a:prstGeom prst="line">
            <a:avLst/>
          </a:prstGeom>
          <a:ln w="25400" cap="rnd">
            <a:solidFill>
              <a:srgbClr val="0BD0D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487150" y="208602"/>
            <a:ext cx="70485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BD0D9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086975" y="608652"/>
            <a:ext cx="1752600" cy="0"/>
          </a:xfrm>
          <a:prstGeom prst="line">
            <a:avLst/>
          </a:prstGeom>
          <a:ln w="41275" cap="rnd">
            <a:gradFill flip="none" rotWithShape="1">
              <a:gsLst>
                <a:gs pos="37000">
                  <a:srgbClr val="0C8CF7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963275" y="894402"/>
            <a:ext cx="676275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任意多边形: 形状 21"/>
          <p:cNvSpPr/>
          <p:nvPr/>
        </p:nvSpPr>
        <p:spPr>
          <a:xfrm rot="3159356">
            <a:off x="10487141" y="2210567"/>
            <a:ext cx="2844318" cy="2881438"/>
          </a:xfrm>
          <a:custGeom>
            <a:avLst/>
            <a:gdLst>
              <a:gd name="connsiteX0" fmla="*/ 0 w 2844318"/>
              <a:gd name="connsiteY0" fmla="*/ 0 h 2881438"/>
              <a:gd name="connsiteX1" fmla="*/ 2844318 w 2844318"/>
              <a:gd name="connsiteY1" fmla="*/ 2170248 h 2881438"/>
              <a:gd name="connsiteX2" fmla="*/ 2844318 w 2844318"/>
              <a:gd name="connsiteY2" fmla="*/ 2728897 h 2881438"/>
              <a:gd name="connsiteX3" fmla="*/ 2691777 w 2844318"/>
              <a:gd name="connsiteY3" fmla="*/ 2881438 h 2881438"/>
              <a:gd name="connsiteX4" fmla="*/ 152541 w 2844318"/>
              <a:gd name="connsiteY4" fmla="*/ 2881438 h 2881438"/>
              <a:gd name="connsiteX5" fmla="*/ 1 w 2844318"/>
              <a:gd name="connsiteY5" fmla="*/ 2728897 h 288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4318" h="2881438">
                <a:moveTo>
                  <a:pt x="0" y="0"/>
                </a:moveTo>
                <a:lnTo>
                  <a:pt x="2844318" y="2170248"/>
                </a:lnTo>
                <a:lnTo>
                  <a:pt x="2844318" y="2728897"/>
                </a:lnTo>
                <a:cubicBezTo>
                  <a:pt x="2844318" y="2813143"/>
                  <a:pt x="2776023" y="2881438"/>
                  <a:pt x="2691777" y="2881438"/>
                </a:cubicBezTo>
                <a:lnTo>
                  <a:pt x="152541" y="2881438"/>
                </a:lnTo>
                <a:cubicBezTo>
                  <a:pt x="68295" y="2881438"/>
                  <a:pt x="0" y="2813143"/>
                  <a:pt x="1" y="2728897"/>
                </a:cubicBezTo>
                <a:close/>
              </a:path>
            </a:pathLst>
          </a:custGeom>
          <a:gradFill>
            <a:gsLst>
              <a:gs pos="100000">
                <a:srgbClr val="0053DC"/>
              </a:gs>
              <a:gs pos="0">
                <a:srgbClr val="0C8CF7"/>
              </a:gs>
            </a:gsLst>
            <a:lin ang="2700000" scaled="1"/>
          </a:gradFill>
          <a:ln>
            <a:noFill/>
          </a:ln>
          <a:effectLst>
            <a:outerShdw blurRad="165100" dist="254000" dir="5400000" algn="t" rotWithShape="0">
              <a:srgbClr val="0031CC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6" name="图片 45" descr="图片包含 灯光, 黑暗, 夜晚, 照片&#10;&#10;描述已自动生成"/>
          <p:cNvPicPr>
            <a:picLocks noChangeAspect="1"/>
          </p:cNvPicPr>
          <p:nvPr/>
        </p:nvPicPr>
        <p:blipFill rotWithShape="1">
          <a:blip r:embed="rId1">
            <a:duotone>
              <a:srgbClr val="0292F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078"/>
          <a:stretch>
            <a:fillRect/>
          </a:stretch>
        </p:blipFill>
        <p:spPr>
          <a:xfrm>
            <a:off x="0" y="5399268"/>
            <a:ext cx="12192000" cy="1458734"/>
          </a:xfrm>
          <a:custGeom>
            <a:avLst/>
            <a:gdLst>
              <a:gd name="connsiteX0" fmla="*/ 0 w 12192000"/>
              <a:gd name="connsiteY0" fmla="*/ 0 h 1324017"/>
              <a:gd name="connsiteX1" fmla="*/ 12192000 w 12192000"/>
              <a:gd name="connsiteY1" fmla="*/ 0 h 1324017"/>
              <a:gd name="connsiteX2" fmla="*/ 12192000 w 12192000"/>
              <a:gd name="connsiteY2" fmla="*/ 1324017 h 1324017"/>
              <a:gd name="connsiteX3" fmla="*/ 0 w 12192000"/>
              <a:gd name="connsiteY3" fmla="*/ 1324017 h 132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24017">
                <a:moveTo>
                  <a:pt x="0" y="0"/>
                </a:moveTo>
                <a:lnTo>
                  <a:pt x="12192000" y="0"/>
                </a:lnTo>
                <a:lnTo>
                  <a:pt x="12192000" y="1324017"/>
                </a:lnTo>
                <a:lnTo>
                  <a:pt x="0" y="1324017"/>
                </a:lnTo>
                <a:close/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</p:pic>
      <p:sp>
        <p:nvSpPr>
          <p:cNvPr id="17" name="矩形 16"/>
          <p:cNvSpPr/>
          <p:nvPr/>
        </p:nvSpPr>
        <p:spPr bwMode="auto">
          <a:xfrm>
            <a:off x="7259485" y="1849323"/>
            <a:ext cx="2792632" cy="1561927"/>
          </a:xfrm>
          <a:prstGeom prst="rect">
            <a:avLst/>
          </a:prstGeom>
          <a:noFill/>
          <a:ln w="28575" cap="flat" cmpd="sng" algn="ctr">
            <a:solidFill>
              <a:srgbClr val="0109A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en-US" altLang="zh-CN" sz="18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en-US" altLang="zh-CN" sz="18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en-US" altLang="zh-CN" sz="18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en-US" altLang="zh-CN" sz="18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2103" y="1254317"/>
            <a:ext cx="8294910" cy="52197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spc="300" dirty="0">
                <a:solidFill>
                  <a:srgbClr val="0053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项目或公司的运营模式</a:t>
            </a:r>
            <a:r>
              <a:rPr lang="zh-CN" altLang="en-US" sz="2800" spc="300" dirty="0">
                <a:solidFill>
                  <a:srgbClr val="0053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2800" spc="3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82103" y="3711567"/>
            <a:ext cx="6832775" cy="52197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spc="300" dirty="0">
                <a:solidFill>
                  <a:srgbClr val="0053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采用何种营销模式来达到预期收入？</a:t>
            </a:r>
            <a:endParaRPr lang="zh-CN" altLang="en-US" sz="2800" b="1" spc="3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41357" y="4406552"/>
            <a:ext cx="4118420" cy="101473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100" spc="300" dirty="0">
                <a:solidFill>
                  <a:srgbClr val="0C8C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en-US" sz="2000" kern="100" spc="300" dirty="0">
                <a:solidFill>
                  <a:srgbClr val="0C8C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线上具体如何运作。</a:t>
            </a:r>
            <a:endParaRPr lang="zh-CN" altLang="en-US" sz="2000" kern="100" spc="300" dirty="0">
              <a:solidFill>
                <a:srgbClr val="0C8CF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000" kern="100" spc="300" dirty="0">
              <a:solidFill>
                <a:srgbClr val="0C8CF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82180" y="2046626"/>
            <a:ext cx="6577330" cy="101473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spc="300" dirty="0">
                <a:solidFill>
                  <a:srgbClr val="0C8CF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和上下游产业链、政府、高校等各方的关系？</a:t>
            </a:r>
            <a:endParaRPr lang="zh-CN" altLang="en-US" sz="2000" spc="300" dirty="0">
              <a:solidFill>
                <a:srgbClr val="0C8CF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spc="300" dirty="0">
                <a:solidFill>
                  <a:srgbClr val="0C8CF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产品和生产如何实现达到收入预期的规模？</a:t>
            </a:r>
            <a:endParaRPr lang="zh-CN" altLang="en-US" sz="2000" spc="300" dirty="0">
              <a:solidFill>
                <a:srgbClr val="0C8CF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304" y="1937679"/>
            <a:ext cx="3235564" cy="17197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5430916" y="4452515"/>
            <a:ext cx="413225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100" spc="300" dirty="0">
                <a:solidFill>
                  <a:srgbClr val="0C8C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en-US" sz="2000" kern="100" spc="300" dirty="0">
                <a:solidFill>
                  <a:srgbClr val="0C8C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线下具体如何运作。</a:t>
            </a:r>
            <a:endParaRPr lang="zh-CN" altLang="en-US" sz="2000" kern="100" spc="300" dirty="0">
              <a:solidFill>
                <a:srgbClr val="0C8CF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000" kern="100" spc="300" dirty="0">
              <a:solidFill>
                <a:srgbClr val="0C8CF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/>
        </p:nvSpPr>
        <p:spPr>
          <a:xfrm>
            <a:off x="-39542" y="780287"/>
            <a:ext cx="2510971" cy="162379"/>
          </a:xfrm>
          <a:custGeom>
            <a:avLst/>
            <a:gdLst>
              <a:gd name="connsiteX0" fmla="*/ 0 w 2510971"/>
              <a:gd name="connsiteY0" fmla="*/ 232229 h 232229"/>
              <a:gd name="connsiteX1" fmla="*/ 2481943 w 2510971"/>
              <a:gd name="connsiteY1" fmla="*/ 232229 h 232229"/>
              <a:gd name="connsiteX2" fmla="*/ 2510971 w 2510971"/>
              <a:gd name="connsiteY2" fmla="*/ 0 h 2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0971" h="232229">
                <a:moveTo>
                  <a:pt x="0" y="232229"/>
                </a:moveTo>
                <a:lnTo>
                  <a:pt x="2481943" y="232229"/>
                </a:lnTo>
                <a:lnTo>
                  <a:pt x="2510971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82063" y="227652"/>
            <a:ext cx="2754630" cy="755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zh-CN" altLang="en-US" sz="3600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字体圈欣意冠黑体" panose="00000500000000000000" pitchFamily="2" charset="-122"/>
                <a:ea typeface="字体圈欣意冠黑体" panose="00000500000000000000" pitchFamily="2" charset="-122"/>
              </a:rPr>
              <a:t>六、项目成果</a:t>
            </a:r>
            <a:endParaRPr lang="zh-CN" altLang="en-US" sz="3600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字体圈欣意冠黑体" panose="00000500000000000000" pitchFamily="2" charset="-122"/>
              <a:ea typeface="字体圈欣意冠黑体" panose="00000500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944739"/>
            <a:ext cx="321469" cy="0"/>
          </a:xfrm>
          <a:prstGeom prst="line">
            <a:avLst/>
          </a:prstGeom>
          <a:ln w="38100" cap="flat">
            <a:gradFill>
              <a:gsLst>
                <a:gs pos="0">
                  <a:srgbClr val="0C8CF7"/>
                </a:gs>
                <a:gs pos="100000">
                  <a:srgbClr val="0053DC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563100" y="380052"/>
            <a:ext cx="704850" cy="0"/>
          </a:xfrm>
          <a:prstGeom prst="line">
            <a:avLst/>
          </a:prstGeom>
          <a:ln w="25400" cap="rnd">
            <a:solidFill>
              <a:srgbClr val="0BD0D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487150" y="208602"/>
            <a:ext cx="70485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BD0D9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086975" y="608652"/>
            <a:ext cx="1752600" cy="0"/>
          </a:xfrm>
          <a:prstGeom prst="line">
            <a:avLst/>
          </a:prstGeom>
          <a:ln w="41275" cap="rnd">
            <a:gradFill flip="none" rotWithShape="1">
              <a:gsLst>
                <a:gs pos="37000">
                  <a:srgbClr val="0C8CF7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963275" y="894402"/>
            <a:ext cx="676275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任意多边形: 形状 21"/>
          <p:cNvSpPr/>
          <p:nvPr/>
        </p:nvSpPr>
        <p:spPr>
          <a:xfrm rot="3159356">
            <a:off x="10487141" y="2210567"/>
            <a:ext cx="2844318" cy="2881438"/>
          </a:xfrm>
          <a:custGeom>
            <a:avLst/>
            <a:gdLst>
              <a:gd name="connsiteX0" fmla="*/ 0 w 2844318"/>
              <a:gd name="connsiteY0" fmla="*/ 0 h 2881438"/>
              <a:gd name="connsiteX1" fmla="*/ 2844318 w 2844318"/>
              <a:gd name="connsiteY1" fmla="*/ 2170248 h 2881438"/>
              <a:gd name="connsiteX2" fmla="*/ 2844318 w 2844318"/>
              <a:gd name="connsiteY2" fmla="*/ 2728897 h 2881438"/>
              <a:gd name="connsiteX3" fmla="*/ 2691777 w 2844318"/>
              <a:gd name="connsiteY3" fmla="*/ 2881438 h 2881438"/>
              <a:gd name="connsiteX4" fmla="*/ 152541 w 2844318"/>
              <a:gd name="connsiteY4" fmla="*/ 2881438 h 2881438"/>
              <a:gd name="connsiteX5" fmla="*/ 1 w 2844318"/>
              <a:gd name="connsiteY5" fmla="*/ 2728897 h 288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4318" h="2881438">
                <a:moveTo>
                  <a:pt x="0" y="0"/>
                </a:moveTo>
                <a:lnTo>
                  <a:pt x="2844318" y="2170248"/>
                </a:lnTo>
                <a:lnTo>
                  <a:pt x="2844318" y="2728897"/>
                </a:lnTo>
                <a:cubicBezTo>
                  <a:pt x="2844318" y="2813143"/>
                  <a:pt x="2776023" y="2881438"/>
                  <a:pt x="2691777" y="2881438"/>
                </a:cubicBezTo>
                <a:lnTo>
                  <a:pt x="152541" y="2881438"/>
                </a:lnTo>
                <a:cubicBezTo>
                  <a:pt x="68295" y="2881438"/>
                  <a:pt x="0" y="2813143"/>
                  <a:pt x="1" y="2728897"/>
                </a:cubicBezTo>
                <a:close/>
              </a:path>
            </a:pathLst>
          </a:custGeom>
          <a:gradFill>
            <a:gsLst>
              <a:gs pos="100000">
                <a:srgbClr val="0053DC"/>
              </a:gs>
              <a:gs pos="0">
                <a:srgbClr val="0C8CF7"/>
              </a:gs>
            </a:gsLst>
            <a:lin ang="2700000" scaled="1"/>
          </a:gradFill>
          <a:ln>
            <a:noFill/>
          </a:ln>
          <a:effectLst>
            <a:outerShdw blurRad="165100" dist="254000" dir="5400000" algn="t" rotWithShape="0">
              <a:srgbClr val="0031CC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6" name="图片 45" descr="图片包含 灯光, 黑暗, 夜晚, 照片&#10;&#10;描述已自动生成"/>
          <p:cNvPicPr>
            <a:picLocks noChangeAspect="1"/>
          </p:cNvPicPr>
          <p:nvPr/>
        </p:nvPicPr>
        <p:blipFill rotWithShape="1">
          <a:blip r:embed="rId1">
            <a:duotone>
              <a:srgbClr val="0292F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078"/>
          <a:stretch>
            <a:fillRect/>
          </a:stretch>
        </p:blipFill>
        <p:spPr>
          <a:xfrm>
            <a:off x="0" y="5399268"/>
            <a:ext cx="12192000" cy="1458734"/>
          </a:xfrm>
          <a:custGeom>
            <a:avLst/>
            <a:gdLst>
              <a:gd name="connsiteX0" fmla="*/ 0 w 12192000"/>
              <a:gd name="connsiteY0" fmla="*/ 0 h 1324017"/>
              <a:gd name="connsiteX1" fmla="*/ 12192000 w 12192000"/>
              <a:gd name="connsiteY1" fmla="*/ 0 h 1324017"/>
              <a:gd name="connsiteX2" fmla="*/ 12192000 w 12192000"/>
              <a:gd name="connsiteY2" fmla="*/ 1324017 h 1324017"/>
              <a:gd name="connsiteX3" fmla="*/ 0 w 12192000"/>
              <a:gd name="connsiteY3" fmla="*/ 1324017 h 132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24017">
                <a:moveTo>
                  <a:pt x="0" y="0"/>
                </a:moveTo>
                <a:lnTo>
                  <a:pt x="12192000" y="0"/>
                </a:lnTo>
                <a:lnTo>
                  <a:pt x="12192000" y="1324017"/>
                </a:lnTo>
                <a:lnTo>
                  <a:pt x="0" y="1324017"/>
                </a:lnTo>
                <a:close/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</p:pic>
      <p:sp>
        <p:nvSpPr>
          <p:cNvPr id="17" name="矩形 16"/>
          <p:cNvSpPr/>
          <p:nvPr/>
        </p:nvSpPr>
        <p:spPr bwMode="auto">
          <a:xfrm>
            <a:off x="7259485" y="1849323"/>
            <a:ext cx="2792632" cy="1561927"/>
          </a:xfrm>
          <a:prstGeom prst="rect">
            <a:avLst/>
          </a:prstGeom>
          <a:noFill/>
          <a:ln w="28575" cap="flat" cmpd="sng" algn="ctr">
            <a:solidFill>
              <a:srgbClr val="0109A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en-US" altLang="zh-CN" sz="18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en-US" altLang="zh-CN" sz="18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en-US" altLang="zh-CN" sz="18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en-US" altLang="zh-CN" sz="18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304" y="1937679"/>
            <a:ext cx="3235564" cy="17197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681881" y="1197806"/>
            <a:ext cx="8294910" cy="52197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spc="300" dirty="0">
                <a:solidFill>
                  <a:srgbClr val="0053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项目运营总成果</a:t>
            </a:r>
            <a:endParaRPr lang="zh-CN" altLang="en-US" sz="2800" b="1" spc="3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1881" y="3602117"/>
            <a:ext cx="6832775" cy="52197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spc="300" dirty="0">
                <a:solidFill>
                  <a:srgbClr val="0053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所获荣誉和媒体报道</a:t>
            </a:r>
            <a:endParaRPr lang="zh-CN" altLang="en-US" sz="2800" b="1" spc="3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47606" y="4280959"/>
            <a:ext cx="6646893" cy="961289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300" normalizeH="0" baseline="0" noProof="0" dirty="0">
                <a:ln>
                  <a:noFill/>
                </a:ln>
                <a:solidFill>
                  <a:srgbClr val="0C8CF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公司成立后所获各类奖项及报道（未成立则写负责人及团队已获各类社会奖项和媒体报道）</a:t>
            </a:r>
            <a:endParaRPr kumimoji="0" lang="zh-CN" altLang="en-US" sz="2000" b="0" i="0" u="none" strike="noStrike" kern="100" cap="none" spc="300" normalizeH="0" baseline="0" noProof="0" dirty="0">
              <a:ln>
                <a:noFill/>
              </a:ln>
              <a:solidFill>
                <a:srgbClr val="0C8CF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81958" y="1761515"/>
            <a:ext cx="6577330" cy="1422954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300" normalizeH="0" baseline="0" noProof="0" dirty="0">
                <a:ln>
                  <a:noFill/>
                </a:ln>
                <a:solidFill>
                  <a:srgbClr val="0C8CF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客户量多少</a:t>
            </a:r>
            <a:endParaRPr kumimoji="0" lang="zh-CN" altLang="en-US" sz="2000" b="0" i="0" u="none" strike="noStrike" kern="1200" cap="none" spc="300" normalizeH="0" baseline="0" noProof="0" dirty="0">
              <a:ln>
                <a:noFill/>
              </a:ln>
              <a:solidFill>
                <a:srgbClr val="0C8CF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300" normalizeH="0" baseline="0" noProof="0" dirty="0">
                <a:ln>
                  <a:noFill/>
                </a:ln>
                <a:solidFill>
                  <a:srgbClr val="0C8CF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销售量多少</a:t>
            </a:r>
            <a:endParaRPr kumimoji="0" lang="zh-CN" altLang="en-US" sz="2000" b="0" i="0" u="none" strike="noStrike" kern="1200" cap="none" spc="300" normalizeH="0" baseline="0" noProof="0" dirty="0">
              <a:ln>
                <a:noFill/>
              </a:ln>
              <a:solidFill>
                <a:srgbClr val="0C8CF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300" normalizeH="0" baseline="0" noProof="0" dirty="0">
                <a:ln>
                  <a:noFill/>
                </a:ln>
                <a:solidFill>
                  <a:srgbClr val="0C8CF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总营收多少（利润）</a:t>
            </a:r>
            <a:endParaRPr kumimoji="0" lang="zh-CN" altLang="en-US" sz="2000" b="0" i="0" u="none" strike="noStrike" kern="1200" cap="none" spc="300" normalizeH="0" baseline="0" noProof="0" dirty="0">
              <a:ln>
                <a:noFill/>
              </a:ln>
              <a:solidFill>
                <a:srgbClr val="0C8CF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/>
        </p:nvSpPr>
        <p:spPr>
          <a:xfrm>
            <a:off x="-39542" y="780287"/>
            <a:ext cx="2510971" cy="162379"/>
          </a:xfrm>
          <a:custGeom>
            <a:avLst/>
            <a:gdLst>
              <a:gd name="connsiteX0" fmla="*/ 0 w 2510971"/>
              <a:gd name="connsiteY0" fmla="*/ 232229 h 232229"/>
              <a:gd name="connsiteX1" fmla="*/ 2481943 w 2510971"/>
              <a:gd name="connsiteY1" fmla="*/ 232229 h 232229"/>
              <a:gd name="connsiteX2" fmla="*/ 2510971 w 2510971"/>
              <a:gd name="connsiteY2" fmla="*/ 0 h 2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0971" h="232229">
                <a:moveTo>
                  <a:pt x="0" y="232229"/>
                </a:moveTo>
                <a:lnTo>
                  <a:pt x="2481943" y="232229"/>
                </a:lnTo>
                <a:lnTo>
                  <a:pt x="2510971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82063" y="227652"/>
            <a:ext cx="2754630" cy="755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zh-CN" altLang="en-US" sz="3600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字体圈欣意冠黑体" panose="00000500000000000000" pitchFamily="2" charset="-122"/>
                <a:ea typeface="字体圈欣意冠黑体" panose="00000500000000000000" pitchFamily="2" charset="-122"/>
              </a:rPr>
              <a:t>六、项目成果</a:t>
            </a:r>
            <a:endParaRPr lang="zh-CN" altLang="en-US" sz="3600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字体圈欣意冠黑体" panose="00000500000000000000" pitchFamily="2" charset="-122"/>
              <a:ea typeface="字体圈欣意冠黑体" panose="00000500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944739"/>
            <a:ext cx="321469" cy="0"/>
          </a:xfrm>
          <a:prstGeom prst="line">
            <a:avLst/>
          </a:prstGeom>
          <a:ln w="38100" cap="flat">
            <a:gradFill>
              <a:gsLst>
                <a:gs pos="0">
                  <a:srgbClr val="0C8CF7"/>
                </a:gs>
                <a:gs pos="100000">
                  <a:srgbClr val="0053DC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563100" y="380052"/>
            <a:ext cx="704850" cy="0"/>
          </a:xfrm>
          <a:prstGeom prst="line">
            <a:avLst/>
          </a:prstGeom>
          <a:ln w="25400" cap="rnd">
            <a:solidFill>
              <a:srgbClr val="0BD0D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487150" y="208602"/>
            <a:ext cx="70485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BD0D9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086975" y="608652"/>
            <a:ext cx="1752600" cy="0"/>
          </a:xfrm>
          <a:prstGeom prst="line">
            <a:avLst/>
          </a:prstGeom>
          <a:ln w="41275" cap="rnd">
            <a:gradFill flip="none" rotWithShape="1">
              <a:gsLst>
                <a:gs pos="37000">
                  <a:srgbClr val="0C8CF7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963275" y="894402"/>
            <a:ext cx="676275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任意多边形: 形状 21"/>
          <p:cNvSpPr/>
          <p:nvPr/>
        </p:nvSpPr>
        <p:spPr>
          <a:xfrm rot="3159356">
            <a:off x="10487141" y="2210567"/>
            <a:ext cx="2844318" cy="2881438"/>
          </a:xfrm>
          <a:custGeom>
            <a:avLst/>
            <a:gdLst>
              <a:gd name="connsiteX0" fmla="*/ 0 w 2844318"/>
              <a:gd name="connsiteY0" fmla="*/ 0 h 2881438"/>
              <a:gd name="connsiteX1" fmla="*/ 2844318 w 2844318"/>
              <a:gd name="connsiteY1" fmla="*/ 2170248 h 2881438"/>
              <a:gd name="connsiteX2" fmla="*/ 2844318 w 2844318"/>
              <a:gd name="connsiteY2" fmla="*/ 2728897 h 2881438"/>
              <a:gd name="connsiteX3" fmla="*/ 2691777 w 2844318"/>
              <a:gd name="connsiteY3" fmla="*/ 2881438 h 2881438"/>
              <a:gd name="connsiteX4" fmla="*/ 152541 w 2844318"/>
              <a:gd name="connsiteY4" fmla="*/ 2881438 h 2881438"/>
              <a:gd name="connsiteX5" fmla="*/ 1 w 2844318"/>
              <a:gd name="connsiteY5" fmla="*/ 2728897 h 288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4318" h="2881438">
                <a:moveTo>
                  <a:pt x="0" y="0"/>
                </a:moveTo>
                <a:lnTo>
                  <a:pt x="2844318" y="2170248"/>
                </a:lnTo>
                <a:lnTo>
                  <a:pt x="2844318" y="2728897"/>
                </a:lnTo>
                <a:cubicBezTo>
                  <a:pt x="2844318" y="2813143"/>
                  <a:pt x="2776023" y="2881438"/>
                  <a:pt x="2691777" y="2881438"/>
                </a:cubicBezTo>
                <a:lnTo>
                  <a:pt x="152541" y="2881438"/>
                </a:lnTo>
                <a:cubicBezTo>
                  <a:pt x="68295" y="2881438"/>
                  <a:pt x="0" y="2813143"/>
                  <a:pt x="1" y="2728897"/>
                </a:cubicBezTo>
                <a:close/>
              </a:path>
            </a:pathLst>
          </a:custGeom>
          <a:gradFill>
            <a:gsLst>
              <a:gs pos="100000">
                <a:srgbClr val="0053DC"/>
              </a:gs>
              <a:gs pos="0">
                <a:srgbClr val="0C8CF7"/>
              </a:gs>
            </a:gsLst>
            <a:lin ang="2700000" scaled="1"/>
          </a:gradFill>
          <a:ln>
            <a:noFill/>
          </a:ln>
          <a:effectLst>
            <a:outerShdw blurRad="165100" dist="254000" dir="5400000" algn="t" rotWithShape="0">
              <a:srgbClr val="0031CC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6" name="图片 45" descr="图片包含 灯光, 黑暗, 夜晚, 照片&#10;&#10;描述已自动生成"/>
          <p:cNvPicPr>
            <a:picLocks noChangeAspect="1"/>
          </p:cNvPicPr>
          <p:nvPr/>
        </p:nvPicPr>
        <p:blipFill rotWithShape="1">
          <a:blip r:embed="rId1">
            <a:duotone>
              <a:srgbClr val="0292F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078"/>
          <a:stretch>
            <a:fillRect/>
          </a:stretch>
        </p:blipFill>
        <p:spPr>
          <a:xfrm>
            <a:off x="0" y="5399268"/>
            <a:ext cx="12192000" cy="1458734"/>
          </a:xfrm>
          <a:custGeom>
            <a:avLst/>
            <a:gdLst>
              <a:gd name="connsiteX0" fmla="*/ 0 w 12192000"/>
              <a:gd name="connsiteY0" fmla="*/ 0 h 1324017"/>
              <a:gd name="connsiteX1" fmla="*/ 12192000 w 12192000"/>
              <a:gd name="connsiteY1" fmla="*/ 0 h 1324017"/>
              <a:gd name="connsiteX2" fmla="*/ 12192000 w 12192000"/>
              <a:gd name="connsiteY2" fmla="*/ 1324017 h 1324017"/>
              <a:gd name="connsiteX3" fmla="*/ 0 w 12192000"/>
              <a:gd name="connsiteY3" fmla="*/ 1324017 h 132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24017">
                <a:moveTo>
                  <a:pt x="0" y="0"/>
                </a:moveTo>
                <a:lnTo>
                  <a:pt x="12192000" y="0"/>
                </a:lnTo>
                <a:lnTo>
                  <a:pt x="12192000" y="1324017"/>
                </a:lnTo>
                <a:lnTo>
                  <a:pt x="0" y="1324017"/>
                </a:lnTo>
                <a:close/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</p:pic>
      <p:sp>
        <p:nvSpPr>
          <p:cNvPr id="17" name="矩形 16"/>
          <p:cNvSpPr/>
          <p:nvPr/>
        </p:nvSpPr>
        <p:spPr bwMode="auto">
          <a:xfrm>
            <a:off x="7259485" y="1849323"/>
            <a:ext cx="2792632" cy="1561927"/>
          </a:xfrm>
          <a:prstGeom prst="rect">
            <a:avLst/>
          </a:prstGeom>
          <a:noFill/>
          <a:ln w="28575" cap="flat" cmpd="sng" algn="ctr">
            <a:solidFill>
              <a:srgbClr val="0109A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en-US" altLang="zh-CN" sz="18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en-US" altLang="zh-CN" sz="18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en-US" altLang="zh-CN" sz="18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en-US" altLang="zh-CN" sz="18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304" y="1937679"/>
            <a:ext cx="3235564" cy="17197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681881" y="1225111"/>
            <a:ext cx="8294910" cy="52197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spc="300" dirty="0">
                <a:solidFill>
                  <a:srgbClr val="0053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产品测试或应用案例</a:t>
            </a:r>
            <a:endParaRPr lang="zh-CN" altLang="en-US" sz="2800" b="1" spc="3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1881" y="3639582"/>
            <a:ext cx="6832775" cy="52197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spc="300" dirty="0">
                <a:solidFill>
                  <a:srgbClr val="0053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项目合作成果</a:t>
            </a:r>
            <a:endParaRPr lang="zh-CN" altLang="en-US" sz="2800" b="1" spc="3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1897" y="4232699"/>
            <a:ext cx="4118420" cy="1422954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100" spc="300" dirty="0">
                <a:solidFill>
                  <a:srgbClr val="0C8C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en-US" sz="2000" kern="100" spc="300" dirty="0">
                <a:solidFill>
                  <a:srgbClr val="0C8C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产品生产代工合作</a:t>
            </a:r>
            <a:endParaRPr lang="zh-CN" altLang="en-US" sz="2000" kern="100" spc="300" dirty="0">
              <a:solidFill>
                <a:srgbClr val="0C8CF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kern="100" spc="300" dirty="0">
                <a:solidFill>
                  <a:srgbClr val="0C8C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en-US" sz="2000" kern="100" spc="300" dirty="0">
                <a:solidFill>
                  <a:srgbClr val="0C8C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产品营销渠道合作</a:t>
            </a:r>
            <a:endParaRPr lang="zh-CN" altLang="en-US" sz="2000" kern="100" spc="300" dirty="0">
              <a:solidFill>
                <a:srgbClr val="0C8CF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kern="100" spc="300" dirty="0">
                <a:solidFill>
                  <a:srgbClr val="0C8C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en-US" sz="2000" kern="100" spc="300" dirty="0">
                <a:solidFill>
                  <a:srgbClr val="0C8C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政府和社会机构支持合作</a:t>
            </a:r>
            <a:endParaRPr lang="zh-CN" altLang="en-US" sz="2000" kern="100" spc="300" dirty="0">
              <a:solidFill>
                <a:srgbClr val="0C8CF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1958" y="1746910"/>
            <a:ext cx="6577330" cy="1422954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spc="300" dirty="0">
                <a:solidFill>
                  <a:srgbClr val="0C8CF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测试或应用时间？</a:t>
            </a:r>
            <a:endParaRPr lang="zh-CN" altLang="en-US" sz="2000" spc="300" dirty="0">
              <a:solidFill>
                <a:srgbClr val="0C8CF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spc="300" dirty="0">
                <a:solidFill>
                  <a:srgbClr val="0C8CF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具体应用场景？</a:t>
            </a:r>
            <a:endParaRPr lang="zh-CN" altLang="en-US" sz="2000" spc="300" dirty="0">
              <a:solidFill>
                <a:srgbClr val="0C8CF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spc="300" dirty="0">
                <a:solidFill>
                  <a:srgbClr val="0C8CF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效果反馈</a:t>
            </a:r>
            <a:r>
              <a:rPr lang="en-US" altLang="zh-CN" sz="2000" spc="300" dirty="0">
                <a:solidFill>
                  <a:srgbClr val="0C8CF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?</a:t>
            </a:r>
            <a:endParaRPr lang="en-US" altLang="zh-CN" sz="2000" spc="300" dirty="0">
              <a:solidFill>
                <a:srgbClr val="0C8CF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/>
        </p:nvSpPr>
        <p:spPr>
          <a:xfrm>
            <a:off x="-39542" y="780287"/>
            <a:ext cx="2510971" cy="162379"/>
          </a:xfrm>
          <a:custGeom>
            <a:avLst/>
            <a:gdLst>
              <a:gd name="connsiteX0" fmla="*/ 0 w 2510971"/>
              <a:gd name="connsiteY0" fmla="*/ 232229 h 232229"/>
              <a:gd name="connsiteX1" fmla="*/ 2481943 w 2510971"/>
              <a:gd name="connsiteY1" fmla="*/ 232229 h 232229"/>
              <a:gd name="connsiteX2" fmla="*/ 2510971 w 2510971"/>
              <a:gd name="connsiteY2" fmla="*/ 0 h 2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0971" h="232229">
                <a:moveTo>
                  <a:pt x="0" y="232229"/>
                </a:moveTo>
                <a:lnTo>
                  <a:pt x="2481943" y="232229"/>
                </a:lnTo>
                <a:lnTo>
                  <a:pt x="2510971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82063" y="227652"/>
            <a:ext cx="2754630" cy="755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zh-CN" altLang="en-US" sz="3600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字体圈欣意冠黑体" panose="00000500000000000000" pitchFamily="2" charset="-122"/>
                <a:ea typeface="字体圈欣意冠黑体" panose="00000500000000000000" pitchFamily="2" charset="-122"/>
              </a:rPr>
              <a:t>七、核心团队</a:t>
            </a:r>
            <a:endParaRPr lang="zh-CN" altLang="en-US" sz="3600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字体圈欣意冠黑体" panose="00000500000000000000" pitchFamily="2" charset="-122"/>
              <a:ea typeface="字体圈欣意冠黑体" panose="00000500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944739"/>
            <a:ext cx="321469" cy="0"/>
          </a:xfrm>
          <a:prstGeom prst="line">
            <a:avLst/>
          </a:prstGeom>
          <a:ln w="38100" cap="flat">
            <a:gradFill>
              <a:gsLst>
                <a:gs pos="0">
                  <a:srgbClr val="0C8CF7"/>
                </a:gs>
                <a:gs pos="100000">
                  <a:srgbClr val="0053DC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563100" y="380052"/>
            <a:ext cx="704850" cy="0"/>
          </a:xfrm>
          <a:prstGeom prst="line">
            <a:avLst/>
          </a:prstGeom>
          <a:ln w="25400" cap="rnd">
            <a:solidFill>
              <a:srgbClr val="0BD0D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487150" y="208602"/>
            <a:ext cx="70485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BD0D9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086975" y="608652"/>
            <a:ext cx="1752600" cy="0"/>
          </a:xfrm>
          <a:prstGeom prst="line">
            <a:avLst/>
          </a:prstGeom>
          <a:ln w="41275" cap="rnd">
            <a:gradFill flip="none" rotWithShape="1">
              <a:gsLst>
                <a:gs pos="37000">
                  <a:srgbClr val="0C8CF7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963275" y="894402"/>
            <a:ext cx="676275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任意多边形: 形状 21"/>
          <p:cNvSpPr/>
          <p:nvPr/>
        </p:nvSpPr>
        <p:spPr>
          <a:xfrm rot="3159356">
            <a:off x="10487141" y="2210567"/>
            <a:ext cx="2844318" cy="2881438"/>
          </a:xfrm>
          <a:custGeom>
            <a:avLst/>
            <a:gdLst>
              <a:gd name="connsiteX0" fmla="*/ 0 w 2844318"/>
              <a:gd name="connsiteY0" fmla="*/ 0 h 2881438"/>
              <a:gd name="connsiteX1" fmla="*/ 2844318 w 2844318"/>
              <a:gd name="connsiteY1" fmla="*/ 2170248 h 2881438"/>
              <a:gd name="connsiteX2" fmla="*/ 2844318 w 2844318"/>
              <a:gd name="connsiteY2" fmla="*/ 2728897 h 2881438"/>
              <a:gd name="connsiteX3" fmla="*/ 2691777 w 2844318"/>
              <a:gd name="connsiteY3" fmla="*/ 2881438 h 2881438"/>
              <a:gd name="connsiteX4" fmla="*/ 152541 w 2844318"/>
              <a:gd name="connsiteY4" fmla="*/ 2881438 h 2881438"/>
              <a:gd name="connsiteX5" fmla="*/ 1 w 2844318"/>
              <a:gd name="connsiteY5" fmla="*/ 2728897 h 288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4318" h="2881438">
                <a:moveTo>
                  <a:pt x="0" y="0"/>
                </a:moveTo>
                <a:lnTo>
                  <a:pt x="2844318" y="2170248"/>
                </a:lnTo>
                <a:lnTo>
                  <a:pt x="2844318" y="2728897"/>
                </a:lnTo>
                <a:cubicBezTo>
                  <a:pt x="2844318" y="2813143"/>
                  <a:pt x="2776023" y="2881438"/>
                  <a:pt x="2691777" y="2881438"/>
                </a:cubicBezTo>
                <a:lnTo>
                  <a:pt x="152541" y="2881438"/>
                </a:lnTo>
                <a:cubicBezTo>
                  <a:pt x="68295" y="2881438"/>
                  <a:pt x="0" y="2813143"/>
                  <a:pt x="1" y="2728897"/>
                </a:cubicBezTo>
                <a:close/>
              </a:path>
            </a:pathLst>
          </a:custGeom>
          <a:gradFill>
            <a:gsLst>
              <a:gs pos="100000">
                <a:srgbClr val="0053DC"/>
              </a:gs>
              <a:gs pos="0">
                <a:srgbClr val="0C8CF7"/>
              </a:gs>
            </a:gsLst>
            <a:lin ang="2700000" scaled="1"/>
          </a:gradFill>
          <a:ln>
            <a:noFill/>
          </a:ln>
          <a:effectLst>
            <a:outerShdw blurRad="165100" dist="254000" dir="5400000" algn="t" rotWithShape="0">
              <a:srgbClr val="0031CC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6" name="图片 45" descr="图片包含 灯光, 黑暗, 夜晚, 照片&#10;&#10;描述已自动生成"/>
          <p:cNvPicPr>
            <a:picLocks noChangeAspect="1"/>
          </p:cNvPicPr>
          <p:nvPr/>
        </p:nvPicPr>
        <p:blipFill rotWithShape="1">
          <a:blip r:embed="rId1">
            <a:duotone>
              <a:srgbClr val="0292F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078"/>
          <a:stretch>
            <a:fillRect/>
          </a:stretch>
        </p:blipFill>
        <p:spPr>
          <a:xfrm>
            <a:off x="0" y="5399268"/>
            <a:ext cx="12192000" cy="1458734"/>
          </a:xfrm>
          <a:custGeom>
            <a:avLst/>
            <a:gdLst>
              <a:gd name="connsiteX0" fmla="*/ 0 w 12192000"/>
              <a:gd name="connsiteY0" fmla="*/ 0 h 1324017"/>
              <a:gd name="connsiteX1" fmla="*/ 12192000 w 12192000"/>
              <a:gd name="connsiteY1" fmla="*/ 0 h 1324017"/>
              <a:gd name="connsiteX2" fmla="*/ 12192000 w 12192000"/>
              <a:gd name="connsiteY2" fmla="*/ 1324017 h 1324017"/>
              <a:gd name="connsiteX3" fmla="*/ 0 w 12192000"/>
              <a:gd name="connsiteY3" fmla="*/ 1324017 h 132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24017">
                <a:moveTo>
                  <a:pt x="0" y="0"/>
                </a:moveTo>
                <a:lnTo>
                  <a:pt x="12192000" y="0"/>
                </a:lnTo>
                <a:lnTo>
                  <a:pt x="12192000" y="1324017"/>
                </a:lnTo>
                <a:lnTo>
                  <a:pt x="0" y="1324017"/>
                </a:lnTo>
                <a:close/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</p:pic>
      <p:sp>
        <p:nvSpPr>
          <p:cNvPr id="4" name="矩形 3"/>
          <p:cNvSpPr/>
          <p:nvPr/>
        </p:nvSpPr>
        <p:spPr>
          <a:xfrm>
            <a:off x="905503" y="1165928"/>
            <a:ext cx="6832775" cy="46037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spc="300" dirty="0">
                <a:solidFill>
                  <a:srgbClr val="0053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项目顾问有哪些人？</a:t>
            </a:r>
            <a:endParaRPr lang="zh-CN" altLang="en-US" sz="2400" b="1" spc="3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05501" y="2317147"/>
            <a:ext cx="6832775" cy="46037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spc="300" dirty="0">
                <a:solidFill>
                  <a:srgbClr val="0053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项目指导教师是谁？</a:t>
            </a:r>
            <a:endParaRPr lang="zh-CN" altLang="en-US" sz="2400" b="1" spc="3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05502" y="3795603"/>
            <a:ext cx="6832775" cy="46037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spc="300" dirty="0">
                <a:solidFill>
                  <a:srgbClr val="0053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项目的核心成员有哪些人？</a:t>
            </a:r>
            <a:endParaRPr lang="zh-CN" altLang="en-US" sz="2400" b="1" spc="3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05501" y="1710161"/>
            <a:ext cx="4107213" cy="369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0C8C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姓名，身份，背景，行业成就和荣誉。</a:t>
            </a:r>
            <a:endParaRPr lang="zh-CN" altLang="en-US" sz="1800" dirty="0">
              <a:solidFill>
                <a:srgbClr val="0C8CF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05502" y="2712718"/>
            <a:ext cx="8574826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sz="1800" dirty="0">
                <a:solidFill>
                  <a:srgbClr val="0C8C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姓名，身份，背景，技术贡献，科研成果，</a:t>
            </a:r>
            <a:endParaRPr lang="zh-CN" altLang="zh-CN" sz="1800" dirty="0">
              <a:solidFill>
                <a:srgbClr val="0C8CF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zh-CN" sz="1800" dirty="0">
                <a:solidFill>
                  <a:srgbClr val="0C8C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论文，知识产权，行业职务。</a:t>
            </a:r>
            <a:endParaRPr lang="zh-CN" altLang="zh-CN" sz="1800" dirty="0">
              <a:solidFill>
                <a:srgbClr val="0C8CF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05502" y="4232915"/>
            <a:ext cx="7126008" cy="1337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1800" dirty="0">
                <a:solidFill>
                  <a:srgbClr val="0C8C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CEO</a:t>
            </a:r>
            <a:r>
              <a:rPr lang="zh-CN" altLang="en-US" sz="1800" dirty="0">
                <a:solidFill>
                  <a:srgbClr val="0C8C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姓名，背景，过往高价值活动经历，创业次数，所获荣誉 </a:t>
            </a:r>
            <a:endParaRPr lang="en-US" altLang="zh-CN" sz="1800" dirty="0">
              <a:solidFill>
                <a:srgbClr val="0C8CF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800" dirty="0">
                <a:solidFill>
                  <a:srgbClr val="0C8C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CTO</a:t>
            </a:r>
            <a:r>
              <a:rPr lang="zh-CN" altLang="en-US" sz="1800" dirty="0">
                <a:solidFill>
                  <a:srgbClr val="0C8C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姓名，背景，专业，技术实力，科研成果，论文，知识产权 </a:t>
            </a:r>
            <a:endParaRPr lang="en-US" altLang="zh-CN" sz="1800" dirty="0">
              <a:solidFill>
                <a:srgbClr val="0C8CF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800" dirty="0">
                <a:solidFill>
                  <a:srgbClr val="0C8C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CMO</a:t>
            </a:r>
            <a:r>
              <a:rPr lang="zh-CN" altLang="en-US" sz="1800" dirty="0">
                <a:solidFill>
                  <a:srgbClr val="0C8C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姓名，背景，过往高价值活动经历，此行业实习实训经历</a:t>
            </a:r>
            <a:endParaRPr lang="zh-CN" altLang="en-US" sz="1800" dirty="0">
              <a:solidFill>
                <a:srgbClr val="0C8CF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5991297" y="1036949"/>
            <a:ext cx="4972007" cy="2539404"/>
          </a:xfrm>
          <a:prstGeom prst="rect">
            <a:avLst/>
          </a:prstGeom>
          <a:noFill/>
          <a:ln w="28575" cap="flat" cmpd="sng" algn="ctr">
            <a:solidFill>
              <a:srgbClr val="0157D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53D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53D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53D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53D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185" y="1270949"/>
            <a:ext cx="4972007" cy="247467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" b="34298"/>
          <a:stretch>
            <a:fillRect/>
          </a:stretch>
        </p:blipFill>
        <p:spPr>
          <a:xfrm>
            <a:off x="14514" y="5326746"/>
            <a:ext cx="12177486" cy="1531255"/>
          </a:xfrm>
          <a:custGeom>
            <a:avLst/>
            <a:gdLst>
              <a:gd name="connsiteX0" fmla="*/ 0 w 12177486"/>
              <a:gd name="connsiteY0" fmla="*/ 0 h 1531255"/>
              <a:gd name="connsiteX1" fmla="*/ 12177486 w 12177486"/>
              <a:gd name="connsiteY1" fmla="*/ 0 h 1531255"/>
              <a:gd name="connsiteX2" fmla="*/ 12177486 w 12177486"/>
              <a:gd name="connsiteY2" fmla="*/ 1531255 h 1531255"/>
              <a:gd name="connsiteX3" fmla="*/ 0 w 12177486"/>
              <a:gd name="connsiteY3" fmla="*/ 1531255 h 153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7486" h="1531255">
                <a:moveTo>
                  <a:pt x="0" y="0"/>
                </a:moveTo>
                <a:lnTo>
                  <a:pt x="12177486" y="0"/>
                </a:lnTo>
                <a:lnTo>
                  <a:pt x="12177486" y="1531255"/>
                </a:lnTo>
                <a:lnTo>
                  <a:pt x="0" y="1531255"/>
                </a:lnTo>
                <a:close/>
              </a:path>
            </a:pathLst>
          </a:custGeom>
        </p:spPr>
      </p:pic>
      <p:sp>
        <p:nvSpPr>
          <p:cNvPr id="3" name="任意多边形: 形状 2"/>
          <p:cNvSpPr/>
          <p:nvPr/>
        </p:nvSpPr>
        <p:spPr>
          <a:xfrm>
            <a:off x="-39542" y="780287"/>
            <a:ext cx="2510971" cy="162379"/>
          </a:xfrm>
          <a:custGeom>
            <a:avLst/>
            <a:gdLst>
              <a:gd name="connsiteX0" fmla="*/ 0 w 2510971"/>
              <a:gd name="connsiteY0" fmla="*/ 232229 h 232229"/>
              <a:gd name="connsiteX1" fmla="*/ 2481943 w 2510971"/>
              <a:gd name="connsiteY1" fmla="*/ 232229 h 232229"/>
              <a:gd name="connsiteX2" fmla="*/ 2510971 w 2510971"/>
              <a:gd name="connsiteY2" fmla="*/ 0 h 2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0971" h="232229">
                <a:moveTo>
                  <a:pt x="0" y="232229"/>
                </a:moveTo>
                <a:lnTo>
                  <a:pt x="2481943" y="232229"/>
                </a:lnTo>
                <a:lnTo>
                  <a:pt x="2510971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82063" y="227652"/>
            <a:ext cx="4156710" cy="755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zh-CN" altLang="en-US" sz="3600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字体圈欣意冠黑体" panose="00000500000000000000" pitchFamily="2" charset="-122"/>
                <a:ea typeface="字体圈欣意冠黑体" panose="00000500000000000000" pitchFamily="2" charset="-122"/>
              </a:rPr>
              <a:t>八、财务和股权融资</a:t>
            </a:r>
            <a:endParaRPr lang="zh-CN" altLang="en-US" sz="3600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字体圈欣意冠黑体" panose="00000500000000000000" pitchFamily="2" charset="-122"/>
              <a:ea typeface="字体圈欣意冠黑体" panose="00000500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944739"/>
            <a:ext cx="321469" cy="0"/>
          </a:xfrm>
          <a:prstGeom prst="line">
            <a:avLst/>
          </a:prstGeom>
          <a:ln w="38100" cap="flat">
            <a:gradFill>
              <a:gsLst>
                <a:gs pos="0">
                  <a:srgbClr val="0C8CF7"/>
                </a:gs>
                <a:gs pos="100000">
                  <a:srgbClr val="0053DC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563100" y="380052"/>
            <a:ext cx="704850" cy="0"/>
          </a:xfrm>
          <a:prstGeom prst="line">
            <a:avLst/>
          </a:prstGeom>
          <a:ln w="25400" cap="rnd">
            <a:solidFill>
              <a:srgbClr val="0BD0D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487150" y="208602"/>
            <a:ext cx="70485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BD0D9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086975" y="608652"/>
            <a:ext cx="1752600" cy="0"/>
          </a:xfrm>
          <a:prstGeom prst="line">
            <a:avLst/>
          </a:prstGeom>
          <a:ln w="41275" cap="rnd">
            <a:gradFill flip="none" rotWithShape="1">
              <a:gsLst>
                <a:gs pos="37000">
                  <a:srgbClr val="0C8CF7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963275" y="894402"/>
            <a:ext cx="676275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658630" y="1174832"/>
            <a:ext cx="10029855" cy="46037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spc="300" dirty="0">
                <a:solidFill>
                  <a:srgbClr val="0053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基于对市场的判断，做出未来</a:t>
            </a:r>
            <a:r>
              <a:rPr lang="en-US" altLang="zh-CN" sz="2400" b="1" spc="300" dirty="0">
                <a:solidFill>
                  <a:srgbClr val="0053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spc="300" dirty="0">
                <a:solidFill>
                  <a:srgbClr val="0053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2400" b="1" spc="300" dirty="0">
                <a:solidFill>
                  <a:srgbClr val="0053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spc="300" dirty="0">
                <a:solidFill>
                  <a:srgbClr val="0053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年的收入预测</a:t>
            </a:r>
            <a:r>
              <a:rPr lang="zh-CN" altLang="en-US" sz="2400" b="1" dirty="0">
                <a:solidFill>
                  <a:srgbClr val="0053D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81727" y="1666812"/>
            <a:ext cx="2716634" cy="399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b="1" spc="300" dirty="0">
                <a:solidFill>
                  <a:srgbClr val="0C8C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总收入，总支出</a:t>
            </a:r>
            <a:endParaRPr lang="zh-CN" altLang="en-US" sz="2000" b="1" spc="300" dirty="0">
              <a:solidFill>
                <a:srgbClr val="0C8CF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6" name="表格 3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57292" y="2098855"/>
          <a:ext cx="8958526" cy="284242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927646"/>
                <a:gridCol w="1909958"/>
                <a:gridCol w="2060461"/>
                <a:gridCol w="2060461"/>
              </a:tblGrid>
              <a:tr h="473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（单位万元）</a:t>
                      </a:r>
                      <a:endParaRPr lang="zh-CN" sz="1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第一年</a:t>
                      </a:r>
                      <a:endParaRPr lang="zh-CN" sz="1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第二年</a:t>
                      </a:r>
                      <a:endParaRPr lang="zh-CN" sz="1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第三年</a:t>
                      </a:r>
                      <a:endParaRPr lang="zh-CN" sz="1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53" marR="68553" marT="0" marB="0" anchor="ctr"/>
                </a:tc>
              </a:tr>
              <a:tr h="473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年 收 入</a:t>
                      </a:r>
                      <a:endParaRPr lang="zh-CN" sz="1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53" marR="68553" marT="0" marB="0" anchor="ctr"/>
                </a:tc>
              </a:tr>
              <a:tr h="473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销售成本</a:t>
                      </a:r>
                      <a:endParaRPr lang="zh-CN" sz="1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53" marR="68553" marT="0" marB="0" anchor="ctr"/>
                </a:tc>
              </a:tr>
              <a:tr h="473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运营成本</a:t>
                      </a:r>
                      <a:endParaRPr lang="zh-CN" sz="1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53" marR="68553" marT="0" marB="0" anchor="ctr"/>
                </a:tc>
              </a:tr>
              <a:tr h="473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净 收 入</a:t>
                      </a:r>
                      <a:endParaRPr lang="zh-CN" sz="1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53" marR="68553" marT="0" marB="0" anchor="ctr"/>
                </a:tc>
              </a:tr>
              <a:tr h="473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年终现金余额</a:t>
                      </a:r>
                      <a:endParaRPr lang="zh-CN" sz="1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53" marR="68553" marT="0" marB="0" anchor="ctr"/>
                </a:tc>
              </a:tr>
            </a:tbl>
          </a:graphicData>
        </a:graphic>
      </p:graphicFrame>
      <p:sp>
        <p:nvSpPr>
          <p:cNvPr id="37" name="矩形 36"/>
          <p:cNvSpPr/>
          <p:nvPr/>
        </p:nvSpPr>
        <p:spPr>
          <a:xfrm>
            <a:off x="2639988" y="1697589"/>
            <a:ext cx="5190565" cy="33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C8C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（场地，人员，固定成本，生产成本等）</a:t>
            </a:r>
            <a:endParaRPr lang="zh-CN" altLang="en-US" sz="1600" dirty="0">
              <a:solidFill>
                <a:srgbClr val="0C8CF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58495" y="5079365"/>
            <a:ext cx="4761865" cy="46037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spc="300" dirty="0">
                <a:solidFill>
                  <a:srgbClr val="0053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对利润的预测和判断。</a:t>
            </a:r>
            <a:endParaRPr lang="zh-CN" altLang="en-US" sz="2400" b="1" spc="3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57292" y="5539768"/>
            <a:ext cx="10162167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spc="300" dirty="0">
                <a:solidFill>
                  <a:srgbClr val="0C8C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多久可以达到收支平衡点，投资人投资后多久可以盈利，长期看盈利率是否超过普通投资回报。</a:t>
            </a:r>
            <a:endParaRPr lang="zh-CN" altLang="zh-CN" sz="1800" b="1" spc="300" dirty="0">
              <a:solidFill>
                <a:srgbClr val="0C8CF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: 形状 22"/>
          <p:cNvSpPr/>
          <p:nvPr/>
        </p:nvSpPr>
        <p:spPr>
          <a:xfrm>
            <a:off x="0" y="4956613"/>
            <a:ext cx="12192000" cy="2472253"/>
          </a:xfrm>
          <a:custGeom>
            <a:avLst/>
            <a:gdLst>
              <a:gd name="connsiteX0" fmla="*/ 0 w 12192000"/>
              <a:gd name="connsiteY0" fmla="*/ 0 h 2472253"/>
              <a:gd name="connsiteX1" fmla="*/ 201470 w 12192000"/>
              <a:gd name="connsiteY1" fmla="*/ 22454 h 2472253"/>
              <a:gd name="connsiteX2" fmla="*/ 6070601 w 12192000"/>
              <a:gd name="connsiteY2" fmla="*/ 872053 h 2472253"/>
              <a:gd name="connsiteX3" fmla="*/ 11935023 w 12192000"/>
              <a:gd name="connsiteY3" fmla="*/ 149046 h 2472253"/>
              <a:gd name="connsiteX4" fmla="*/ 12192000 w 12192000"/>
              <a:gd name="connsiteY4" fmla="*/ 105458 h 2472253"/>
              <a:gd name="connsiteX5" fmla="*/ 12192000 w 12192000"/>
              <a:gd name="connsiteY5" fmla="*/ 2472253 h 2472253"/>
              <a:gd name="connsiteX6" fmla="*/ 0 w 12192000"/>
              <a:gd name="connsiteY6" fmla="*/ 2472253 h 247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472253">
                <a:moveTo>
                  <a:pt x="0" y="0"/>
                </a:moveTo>
                <a:lnTo>
                  <a:pt x="201470" y="22454"/>
                </a:lnTo>
                <a:cubicBezTo>
                  <a:pt x="1483469" y="192405"/>
                  <a:pt x="3990975" y="881975"/>
                  <a:pt x="6070601" y="872053"/>
                </a:cubicBezTo>
                <a:cubicBezTo>
                  <a:pt x="7734301" y="864116"/>
                  <a:pt x="10255250" y="434697"/>
                  <a:pt x="11935023" y="149046"/>
                </a:cubicBezTo>
                <a:lnTo>
                  <a:pt x="12192000" y="105458"/>
                </a:lnTo>
                <a:lnTo>
                  <a:pt x="12192000" y="2472253"/>
                </a:lnTo>
                <a:lnTo>
                  <a:pt x="0" y="2472253"/>
                </a:lnTo>
                <a:close/>
              </a:path>
            </a:pathLst>
          </a:custGeom>
          <a:solidFill>
            <a:srgbClr val="0C8CF7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任意多边形: 形状 21"/>
          <p:cNvSpPr/>
          <p:nvPr/>
        </p:nvSpPr>
        <p:spPr>
          <a:xfrm>
            <a:off x="0" y="5159813"/>
            <a:ext cx="12192000" cy="2472253"/>
          </a:xfrm>
          <a:custGeom>
            <a:avLst/>
            <a:gdLst>
              <a:gd name="connsiteX0" fmla="*/ 0 w 12192000"/>
              <a:gd name="connsiteY0" fmla="*/ 0 h 2472253"/>
              <a:gd name="connsiteX1" fmla="*/ 201470 w 12192000"/>
              <a:gd name="connsiteY1" fmla="*/ 22454 h 2472253"/>
              <a:gd name="connsiteX2" fmla="*/ 6070601 w 12192000"/>
              <a:gd name="connsiteY2" fmla="*/ 872053 h 2472253"/>
              <a:gd name="connsiteX3" fmla="*/ 11935023 w 12192000"/>
              <a:gd name="connsiteY3" fmla="*/ 149046 h 2472253"/>
              <a:gd name="connsiteX4" fmla="*/ 12192000 w 12192000"/>
              <a:gd name="connsiteY4" fmla="*/ 105458 h 2472253"/>
              <a:gd name="connsiteX5" fmla="*/ 12192000 w 12192000"/>
              <a:gd name="connsiteY5" fmla="*/ 2472253 h 2472253"/>
              <a:gd name="connsiteX6" fmla="*/ 0 w 12192000"/>
              <a:gd name="connsiteY6" fmla="*/ 2472253 h 247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472253">
                <a:moveTo>
                  <a:pt x="0" y="0"/>
                </a:moveTo>
                <a:lnTo>
                  <a:pt x="201470" y="22454"/>
                </a:lnTo>
                <a:cubicBezTo>
                  <a:pt x="1483469" y="192405"/>
                  <a:pt x="3990975" y="881975"/>
                  <a:pt x="6070601" y="872053"/>
                </a:cubicBezTo>
                <a:cubicBezTo>
                  <a:pt x="7734301" y="864116"/>
                  <a:pt x="10255250" y="434697"/>
                  <a:pt x="11935023" y="149046"/>
                </a:cubicBezTo>
                <a:lnTo>
                  <a:pt x="12192000" y="105458"/>
                </a:lnTo>
                <a:lnTo>
                  <a:pt x="12192000" y="2472253"/>
                </a:lnTo>
                <a:lnTo>
                  <a:pt x="0" y="2472253"/>
                </a:lnTo>
                <a:close/>
              </a:path>
            </a:pathLst>
          </a:custGeom>
          <a:gradFill>
            <a:gsLst>
              <a:gs pos="100000">
                <a:srgbClr val="0053DC"/>
              </a:gs>
              <a:gs pos="0">
                <a:srgbClr val="0C8CF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任意多边形: 形状 2"/>
          <p:cNvSpPr/>
          <p:nvPr/>
        </p:nvSpPr>
        <p:spPr>
          <a:xfrm>
            <a:off x="-39542" y="780287"/>
            <a:ext cx="2510971" cy="162379"/>
          </a:xfrm>
          <a:custGeom>
            <a:avLst/>
            <a:gdLst>
              <a:gd name="connsiteX0" fmla="*/ 0 w 2510971"/>
              <a:gd name="connsiteY0" fmla="*/ 232229 h 232229"/>
              <a:gd name="connsiteX1" fmla="*/ 2481943 w 2510971"/>
              <a:gd name="connsiteY1" fmla="*/ 232229 h 232229"/>
              <a:gd name="connsiteX2" fmla="*/ 2510971 w 2510971"/>
              <a:gd name="connsiteY2" fmla="*/ 0 h 2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0971" h="232229">
                <a:moveTo>
                  <a:pt x="0" y="232229"/>
                </a:moveTo>
                <a:lnTo>
                  <a:pt x="2481943" y="232229"/>
                </a:lnTo>
                <a:lnTo>
                  <a:pt x="2510971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82063" y="227652"/>
            <a:ext cx="4156710" cy="755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zh-CN" altLang="en-US" sz="3600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字体圈欣意冠黑体" panose="00000500000000000000" pitchFamily="2" charset="-122"/>
                <a:ea typeface="字体圈欣意冠黑体" panose="00000500000000000000" pitchFamily="2" charset="-122"/>
              </a:rPr>
              <a:t>八、财务和股权融资</a:t>
            </a:r>
            <a:endParaRPr lang="zh-CN" altLang="en-US" sz="3600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字体圈欣意冠黑体" panose="00000500000000000000" pitchFamily="2" charset="-122"/>
              <a:ea typeface="字体圈欣意冠黑体" panose="00000500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944739"/>
            <a:ext cx="321469" cy="0"/>
          </a:xfrm>
          <a:prstGeom prst="line">
            <a:avLst/>
          </a:prstGeom>
          <a:ln w="38100" cap="flat">
            <a:gradFill>
              <a:gsLst>
                <a:gs pos="0">
                  <a:srgbClr val="0C8CF7"/>
                </a:gs>
                <a:gs pos="100000">
                  <a:srgbClr val="0053DC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563100" y="380052"/>
            <a:ext cx="704850" cy="0"/>
          </a:xfrm>
          <a:prstGeom prst="line">
            <a:avLst/>
          </a:prstGeom>
          <a:ln w="25400" cap="rnd">
            <a:solidFill>
              <a:srgbClr val="0BD0D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487150" y="208602"/>
            <a:ext cx="70485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BD0D9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086975" y="608652"/>
            <a:ext cx="1752600" cy="0"/>
          </a:xfrm>
          <a:prstGeom prst="line">
            <a:avLst/>
          </a:prstGeom>
          <a:ln w="41275" cap="rnd">
            <a:gradFill flip="none" rotWithShape="1">
              <a:gsLst>
                <a:gs pos="37000">
                  <a:srgbClr val="0C8CF7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963275" y="894402"/>
            <a:ext cx="676275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681748" y="1777004"/>
            <a:ext cx="9817278" cy="25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pc="300" dirty="0">
                <a:solidFill>
                  <a:srgbClr val="0053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公司目前的股份分配（或未来成立后的股份比例）与公司估值是多少？</a:t>
            </a:r>
            <a:endParaRPr lang="en-US" altLang="zh-CN" sz="2400" spc="3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050" spc="3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spc="300" dirty="0">
                <a:solidFill>
                  <a:srgbClr val="0C8C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提示：最好简述估值逻辑，是基于市盈率（</a:t>
            </a:r>
            <a:r>
              <a:rPr lang="en-US" altLang="zh-CN" sz="2000" spc="300" dirty="0">
                <a:solidFill>
                  <a:srgbClr val="0C8C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5-10-40</a:t>
            </a:r>
            <a:r>
              <a:rPr lang="zh-CN" altLang="en-US" sz="2000" spc="300" dirty="0">
                <a:solidFill>
                  <a:srgbClr val="0C8C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）*</a:t>
            </a:r>
            <a:r>
              <a:rPr lang="en-US" altLang="zh-CN" sz="2000" spc="300" dirty="0">
                <a:solidFill>
                  <a:srgbClr val="0C8C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000" spc="300" dirty="0">
                <a:solidFill>
                  <a:srgbClr val="0C8C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个月的利润，还是基于市销率*销售收入，还是基于对标等方式算出来的。</a:t>
            </a:r>
            <a:endParaRPr lang="zh-CN" altLang="en-US" sz="2000" spc="300" dirty="0">
              <a:solidFill>
                <a:srgbClr val="0C8CF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/>
        </p:nvSpPr>
        <p:spPr>
          <a:xfrm>
            <a:off x="-39542" y="780287"/>
            <a:ext cx="2510971" cy="162379"/>
          </a:xfrm>
          <a:custGeom>
            <a:avLst/>
            <a:gdLst>
              <a:gd name="connsiteX0" fmla="*/ 0 w 2510971"/>
              <a:gd name="connsiteY0" fmla="*/ 232229 h 232229"/>
              <a:gd name="connsiteX1" fmla="*/ 2481943 w 2510971"/>
              <a:gd name="connsiteY1" fmla="*/ 232229 h 232229"/>
              <a:gd name="connsiteX2" fmla="*/ 2510971 w 2510971"/>
              <a:gd name="connsiteY2" fmla="*/ 0 h 2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0971" h="232229">
                <a:moveTo>
                  <a:pt x="0" y="232229"/>
                </a:moveTo>
                <a:lnTo>
                  <a:pt x="2481943" y="232229"/>
                </a:lnTo>
                <a:lnTo>
                  <a:pt x="2510971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82063" y="227652"/>
            <a:ext cx="4156710" cy="755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zh-CN" altLang="en-US" sz="3600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字体圈欣意冠黑体" panose="00000500000000000000" pitchFamily="2" charset="-122"/>
                <a:ea typeface="字体圈欣意冠黑体" panose="00000500000000000000" pitchFamily="2" charset="-122"/>
              </a:rPr>
              <a:t>八、财务和股权融资</a:t>
            </a:r>
            <a:endParaRPr lang="zh-CN" altLang="en-US" sz="3600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字体圈欣意冠黑体" panose="00000500000000000000" pitchFamily="2" charset="-122"/>
              <a:ea typeface="字体圈欣意冠黑体" panose="00000500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944739"/>
            <a:ext cx="321469" cy="0"/>
          </a:xfrm>
          <a:prstGeom prst="line">
            <a:avLst/>
          </a:prstGeom>
          <a:ln w="38100" cap="flat">
            <a:gradFill>
              <a:gsLst>
                <a:gs pos="0">
                  <a:srgbClr val="0C8CF7"/>
                </a:gs>
                <a:gs pos="100000">
                  <a:srgbClr val="0053DC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563100" y="380052"/>
            <a:ext cx="704850" cy="0"/>
          </a:xfrm>
          <a:prstGeom prst="line">
            <a:avLst/>
          </a:prstGeom>
          <a:ln w="25400" cap="rnd">
            <a:solidFill>
              <a:srgbClr val="0BD0D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487150" y="208602"/>
            <a:ext cx="70485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BD0D9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086975" y="608652"/>
            <a:ext cx="1752600" cy="0"/>
          </a:xfrm>
          <a:prstGeom prst="line">
            <a:avLst/>
          </a:prstGeom>
          <a:ln w="41275" cap="rnd">
            <a:gradFill flip="none" rotWithShape="1">
              <a:gsLst>
                <a:gs pos="37000">
                  <a:srgbClr val="0C8CF7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963275" y="894402"/>
            <a:ext cx="676275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0" y="1783080"/>
            <a:ext cx="12191999" cy="2153921"/>
          </a:xfrm>
          <a:prstGeom prst="rect">
            <a:avLst/>
          </a:prstGeom>
          <a:gradFill>
            <a:gsLst>
              <a:gs pos="0">
                <a:srgbClr val="0C8CF7"/>
              </a:gs>
              <a:gs pos="100000">
                <a:srgbClr val="0053DC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932429"/>
            <a:ext cx="12192000" cy="2925571"/>
          </a:xfrm>
          <a:prstGeom prst="rect">
            <a:avLst/>
          </a:prstGeom>
        </p:spPr>
      </p:pic>
      <p:pic>
        <p:nvPicPr>
          <p:cNvPr id="73" name="图片 72" descr="图片包含 灯光, 黑暗, 夜晚, 照片&#10;&#10;描述已自动生成"/>
          <p:cNvPicPr>
            <a:picLocks noChangeAspect="1"/>
          </p:cNvPicPr>
          <p:nvPr/>
        </p:nvPicPr>
        <p:blipFill rotWithShape="1">
          <a:blip r:embed="rId2">
            <a:duotone>
              <a:srgbClr val="0292F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7230"/>
          <a:stretch>
            <a:fillRect/>
          </a:stretch>
        </p:blipFill>
        <p:spPr>
          <a:xfrm>
            <a:off x="0" y="5816822"/>
            <a:ext cx="12192000" cy="1041179"/>
          </a:xfrm>
          <a:custGeom>
            <a:avLst/>
            <a:gdLst>
              <a:gd name="connsiteX0" fmla="*/ 0 w 12192000"/>
              <a:gd name="connsiteY0" fmla="*/ 0 h 1041179"/>
              <a:gd name="connsiteX1" fmla="*/ 12192000 w 12192000"/>
              <a:gd name="connsiteY1" fmla="*/ 0 h 1041179"/>
              <a:gd name="connsiteX2" fmla="*/ 12192000 w 12192000"/>
              <a:gd name="connsiteY2" fmla="*/ 1041179 h 1041179"/>
              <a:gd name="connsiteX3" fmla="*/ 0 w 12192000"/>
              <a:gd name="connsiteY3" fmla="*/ 1041179 h 104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041179">
                <a:moveTo>
                  <a:pt x="0" y="0"/>
                </a:moveTo>
                <a:lnTo>
                  <a:pt x="12192000" y="0"/>
                </a:lnTo>
                <a:lnTo>
                  <a:pt x="12192000" y="1041179"/>
                </a:lnTo>
                <a:lnTo>
                  <a:pt x="0" y="1041179"/>
                </a:lnTo>
                <a:close/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</p:pic>
      <p:sp>
        <p:nvSpPr>
          <p:cNvPr id="10" name="矩形 9"/>
          <p:cNvSpPr/>
          <p:nvPr/>
        </p:nvSpPr>
        <p:spPr>
          <a:xfrm>
            <a:off x="2982808" y="2101637"/>
            <a:ext cx="8696804" cy="34866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88000" tIns="288000" rIns="288000" bIns="288000" numCol="1" spcCol="0" rtlCol="0" fromWordArt="0" anchor="t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endParaRPr lang="zh-CN" altLang="en-US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7127" y="1004844"/>
            <a:ext cx="11501247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spc="300" dirty="0">
                <a:solidFill>
                  <a:srgbClr val="0053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项目的融资需求和融资用途是什么？</a:t>
            </a:r>
            <a:endParaRPr lang="zh-CN" altLang="zh-CN" sz="2800" b="1" spc="3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2800" b="1" spc="3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15685" y="2877820"/>
            <a:ext cx="5371465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提示：</a:t>
            </a:r>
            <a:r>
              <a:rPr lang="zh-CN" altLang="zh-CN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融资需求讲清楚融多少钱，占多少股份；</a:t>
            </a:r>
            <a:endParaRPr lang="zh-CN" altLang="zh-CN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融资用途可从产品研发、市场营销、人才招募和其他方面入手。 </a:t>
            </a:r>
            <a:r>
              <a:rPr lang="en-US" altLang="zh-CN" sz="2000" b="1" spc="3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endParaRPr lang="zh-CN" altLang="zh-CN" sz="2000" b="1" spc="3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13" y="2675889"/>
            <a:ext cx="5449482" cy="31449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0" y="0"/>
            <a:ext cx="12191996" cy="6858000"/>
            <a:chOff x="0" y="0"/>
            <a:chExt cx="12192000" cy="6858000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8" b="20468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64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1" name="任意多边形: 形状 10"/>
          <p:cNvSpPr/>
          <p:nvPr/>
        </p:nvSpPr>
        <p:spPr>
          <a:xfrm>
            <a:off x="-39542" y="780287"/>
            <a:ext cx="2510971" cy="162379"/>
          </a:xfrm>
          <a:custGeom>
            <a:avLst/>
            <a:gdLst>
              <a:gd name="connsiteX0" fmla="*/ 0 w 2510971"/>
              <a:gd name="connsiteY0" fmla="*/ 232229 h 232229"/>
              <a:gd name="connsiteX1" fmla="*/ 2481943 w 2510971"/>
              <a:gd name="connsiteY1" fmla="*/ 232229 h 232229"/>
              <a:gd name="connsiteX2" fmla="*/ 2510971 w 2510971"/>
              <a:gd name="connsiteY2" fmla="*/ 0 h 2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0971" h="232229">
                <a:moveTo>
                  <a:pt x="0" y="232229"/>
                </a:moveTo>
                <a:lnTo>
                  <a:pt x="2481943" y="232229"/>
                </a:lnTo>
                <a:lnTo>
                  <a:pt x="2510971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82063" y="227652"/>
            <a:ext cx="2754630" cy="755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zh-CN" altLang="en-US" sz="3600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字体圈欣意冠黑体" panose="00000500000000000000" pitchFamily="2" charset="-122"/>
                <a:ea typeface="字体圈欣意冠黑体" panose="00000500000000000000" pitchFamily="2" charset="-122"/>
              </a:rPr>
              <a:t>九、社会效益</a:t>
            </a:r>
            <a:endParaRPr lang="zh-CN" altLang="en-US" sz="3600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字体圈欣意冠黑体" panose="00000500000000000000" pitchFamily="2" charset="-122"/>
              <a:ea typeface="字体圈欣意冠黑体" panose="00000500000000000000" pitchFamily="2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0" y="944739"/>
            <a:ext cx="321469" cy="0"/>
          </a:xfrm>
          <a:prstGeom prst="line">
            <a:avLst/>
          </a:prstGeom>
          <a:ln w="38100" cap="flat">
            <a:gradFill>
              <a:gsLst>
                <a:gs pos="0">
                  <a:srgbClr val="0C8CF7"/>
                </a:gs>
                <a:gs pos="100000">
                  <a:srgbClr val="0053DC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9563100" y="380052"/>
            <a:ext cx="704850" cy="0"/>
          </a:xfrm>
          <a:prstGeom prst="line">
            <a:avLst/>
          </a:prstGeom>
          <a:ln w="25400" cap="rnd">
            <a:solidFill>
              <a:srgbClr val="0BD0D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1487150" y="208602"/>
            <a:ext cx="70485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BD0D9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0086975" y="608652"/>
            <a:ext cx="1752600" cy="0"/>
          </a:xfrm>
          <a:prstGeom prst="line">
            <a:avLst/>
          </a:prstGeom>
          <a:ln w="41275" cap="rnd">
            <a:gradFill flip="none" rotWithShape="1">
              <a:gsLst>
                <a:gs pos="37000">
                  <a:srgbClr val="0C8CF7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0963275" y="894402"/>
            <a:ext cx="676275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: 形状 6"/>
          <p:cNvSpPr/>
          <p:nvPr/>
        </p:nvSpPr>
        <p:spPr>
          <a:xfrm>
            <a:off x="0" y="5555046"/>
            <a:ext cx="2393114" cy="1302954"/>
          </a:xfrm>
          <a:custGeom>
            <a:avLst/>
            <a:gdLst>
              <a:gd name="connsiteX0" fmla="*/ 0 w 2393114"/>
              <a:gd name="connsiteY0" fmla="*/ 0 h 1302954"/>
              <a:gd name="connsiteX1" fmla="*/ 26463 w 2393114"/>
              <a:gd name="connsiteY1" fmla="*/ 36169 h 1302954"/>
              <a:gd name="connsiteX2" fmla="*/ 460984 w 2393114"/>
              <a:gd name="connsiteY2" fmla="*/ 543837 h 1302954"/>
              <a:gd name="connsiteX3" fmla="*/ 2346770 w 2393114"/>
              <a:gd name="connsiteY3" fmla="*/ 1285004 h 1302954"/>
              <a:gd name="connsiteX4" fmla="*/ 2393114 w 2393114"/>
              <a:gd name="connsiteY4" fmla="*/ 1302954 h 1302954"/>
              <a:gd name="connsiteX5" fmla="*/ 0 w 2393114"/>
              <a:gd name="connsiteY5" fmla="*/ 1302954 h 130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14" h="1302954">
                <a:moveTo>
                  <a:pt x="0" y="0"/>
                </a:moveTo>
                <a:lnTo>
                  <a:pt x="26463" y="36169"/>
                </a:lnTo>
                <a:cubicBezTo>
                  <a:pt x="139251" y="194474"/>
                  <a:pt x="271089" y="404638"/>
                  <a:pt x="460984" y="543837"/>
                </a:cubicBezTo>
                <a:cubicBezTo>
                  <a:pt x="817038" y="804835"/>
                  <a:pt x="1929989" y="1130605"/>
                  <a:pt x="2346770" y="1285004"/>
                </a:cubicBezTo>
                <a:lnTo>
                  <a:pt x="2393114" y="1302954"/>
                </a:lnTo>
                <a:lnTo>
                  <a:pt x="0" y="1302954"/>
                </a:lnTo>
                <a:close/>
              </a:path>
            </a:pathLst>
          </a:custGeom>
          <a:solidFill>
            <a:srgbClr val="0C8CF7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 rot="21233008">
            <a:off x="-42697" y="5807342"/>
            <a:ext cx="2346942" cy="1179049"/>
          </a:xfrm>
          <a:custGeom>
            <a:avLst/>
            <a:gdLst>
              <a:gd name="connsiteX0" fmla="*/ 99397 w 2346942"/>
              <a:gd name="connsiteY0" fmla="*/ 0 h 1179049"/>
              <a:gd name="connsiteX1" fmla="*/ 147221 w 2346942"/>
              <a:gd name="connsiteY1" fmla="*/ 68166 h 1179049"/>
              <a:gd name="connsiteX2" fmla="*/ 492970 w 2346942"/>
              <a:gd name="connsiteY2" fmla="*/ 449301 h 1179049"/>
              <a:gd name="connsiteX3" fmla="*/ 2286548 w 2346942"/>
              <a:gd name="connsiteY3" fmla="*/ 1157373 h 1179049"/>
              <a:gd name="connsiteX4" fmla="*/ 2346942 w 2346942"/>
              <a:gd name="connsiteY4" fmla="*/ 1179049 h 1179049"/>
              <a:gd name="connsiteX5" fmla="*/ 0 w 2346942"/>
              <a:gd name="connsiteY5" fmla="*/ 927548 h 117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6942" h="1179049">
                <a:moveTo>
                  <a:pt x="99397" y="0"/>
                </a:moveTo>
                <a:lnTo>
                  <a:pt x="147221" y="68166"/>
                </a:lnTo>
                <a:cubicBezTo>
                  <a:pt x="240784" y="200585"/>
                  <a:pt x="350549" y="344902"/>
                  <a:pt x="492970" y="449301"/>
                </a:cubicBezTo>
                <a:cubicBezTo>
                  <a:pt x="825287" y="692899"/>
                  <a:pt x="1816946" y="992921"/>
                  <a:pt x="2286548" y="1157373"/>
                </a:cubicBezTo>
                <a:lnTo>
                  <a:pt x="2346942" y="1179049"/>
                </a:lnTo>
                <a:lnTo>
                  <a:pt x="0" y="927548"/>
                </a:lnTo>
                <a:close/>
              </a:path>
            </a:pathLst>
          </a:custGeom>
          <a:gradFill>
            <a:gsLst>
              <a:gs pos="0">
                <a:srgbClr val="0C8CF7"/>
              </a:gs>
              <a:gs pos="100000">
                <a:srgbClr val="0C8CF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923062" y="1897079"/>
            <a:ext cx="3150870" cy="3657600"/>
          </a:xfrm>
          <a:prstGeom prst="rect">
            <a:avLst/>
          </a:prstGeom>
          <a:gradFill>
            <a:gsLst>
              <a:gs pos="50000">
                <a:srgbClr val="007BD3"/>
              </a:gs>
              <a:gs pos="100000">
                <a:srgbClr val="034373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en-US" altLang="zh-CN" b="1" kern="0" dirty="0">
                <a:solidFill>
                  <a:srgbClr val="F9F9F9"/>
                </a:solidFill>
                <a:latin typeface="+mj-ea"/>
                <a:ea typeface="+mj-ea"/>
                <a:cs typeface="+mj-ea"/>
                <a:sym typeface="+mn-lt"/>
              </a:rPr>
              <a:t>1.</a:t>
            </a:r>
            <a:r>
              <a:rPr lang="zh-CN" altLang="en-US" b="1" kern="0" dirty="0">
                <a:solidFill>
                  <a:srgbClr val="F9F9F9"/>
                </a:solidFill>
                <a:latin typeface="+mj-ea"/>
                <a:ea typeface="+mj-ea"/>
                <a:cs typeface="+mj-ea"/>
                <a:sym typeface="+mn-lt"/>
              </a:rPr>
              <a:t>直接带动就业人数：</a:t>
            </a:r>
            <a:endParaRPr lang="zh-CN" altLang="en-US" b="1" kern="0" dirty="0">
              <a:solidFill>
                <a:srgbClr val="F9F9F9"/>
              </a:solidFill>
              <a:latin typeface="+mj-ea"/>
              <a:ea typeface="+mj-ea"/>
              <a:cs typeface="+mj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b="1" kern="0" dirty="0">
                <a:solidFill>
                  <a:srgbClr val="F9F9F9"/>
                </a:solidFill>
                <a:latin typeface="+mj-ea"/>
                <a:ea typeface="+mj-ea"/>
                <a:cs typeface="+mj-ea"/>
                <a:sym typeface="+mn-lt"/>
              </a:rPr>
              <a:t>研发、生产、销售</a:t>
            </a:r>
            <a:endParaRPr lang="zh-CN" altLang="en-US" b="1" kern="0" dirty="0">
              <a:solidFill>
                <a:srgbClr val="F9F9F9"/>
              </a:solidFill>
              <a:latin typeface="+mj-ea"/>
              <a:ea typeface="+mj-ea"/>
              <a:cs typeface="+mj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b="1" kern="0" dirty="0">
                <a:solidFill>
                  <a:srgbClr val="F9F9F9"/>
                </a:solidFill>
                <a:latin typeface="+mj-ea"/>
                <a:ea typeface="+mj-ea"/>
                <a:cs typeface="+mj-ea"/>
                <a:sym typeface="+mn-lt"/>
              </a:rPr>
              <a:t>2.</a:t>
            </a:r>
            <a:r>
              <a:rPr lang="zh-CN" altLang="en-US" b="1" kern="0" dirty="0">
                <a:solidFill>
                  <a:srgbClr val="F9F9F9"/>
                </a:solidFill>
                <a:latin typeface="+mj-ea"/>
                <a:ea typeface="+mj-ea"/>
                <a:cs typeface="+mj-ea"/>
                <a:sym typeface="+mn-lt"/>
              </a:rPr>
              <a:t>间接带动就业人数：</a:t>
            </a:r>
            <a:endParaRPr lang="zh-CN" altLang="en-US" b="1" kern="0" dirty="0">
              <a:solidFill>
                <a:srgbClr val="F9F9F9"/>
              </a:solidFill>
              <a:latin typeface="+mj-ea"/>
              <a:ea typeface="+mj-ea"/>
              <a:cs typeface="+mj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b="1" kern="0" dirty="0">
              <a:solidFill>
                <a:srgbClr val="F9F9F9"/>
              </a:solidFill>
              <a:latin typeface="+mj-ea"/>
              <a:ea typeface="+mj-ea"/>
              <a:cs typeface="+mj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22542" y="1897079"/>
            <a:ext cx="2917190" cy="365760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en-US" altLang="zh-CN" b="1" kern="0" dirty="0">
                <a:solidFill>
                  <a:srgbClr val="F9F9F9"/>
                </a:solidFill>
                <a:latin typeface="+mj-ea"/>
                <a:ea typeface="+mj-ea"/>
                <a:cs typeface="+mj-ea"/>
                <a:sym typeface="+mn-lt"/>
              </a:rPr>
              <a:t>1.</a:t>
            </a:r>
            <a:r>
              <a:rPr lang="zh-CN" altLang="en-US" b="1" kern="0" dirty="0">
                <a:solidFill>
                  <a:srgbClr val="F9F9F9"/>
                </a:solidFill>
                <a:latin typeface="+mj-ea"/>
                <a:ea typeface="+mj-ea"/>
                <a:cs typeface="+mj-ea"/>
                <a:sym typeface="+mn-lt"/>
              </a:rPr>
              <a:t>专业教育对本项目的促进作用</a:t>
            </a:r>
            <a:endParaRPr lang="zh-CN" altLang="en-US" b="1" kern="0" dirty="0">
              <a:solidFill>
                <a:srgbClr val="F9F9F9"/>
              </a:solidFill>
              <a:latin typeface="+mj-ea"/>
              <a:ea typeface="+mj-ea"/>
              <a:cs typeface="+mj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b="1" kern="0" dirty="0">
                <a:solidFill>
                  <a:srgbClr val="F9F9F9"/>
                </a:solidFill>
                <a:latin typeface="+mj-ea"/>
                <a:ea typeface="+mj-ea"/>
                <a:cs typeface="+mj-ea"/>
                <a:sym typeface="+mn-lt"/>
              </a:rPr>
              <a:t>2.</a:t>
            </a:r>
            <a:r>
              <a:rPr lang="zh-CN" altLang="en-US" b="1" kern="0" dirty="0">
                <a:solidFill>
                  <a:srgbClr val="F9F9F9"/>
                </a:solidFill>
                <a:latin typeface="+mj-ea"/>
                <a:ea typeface="+mj-ea"/>
                <a:cs typeface="+mj-ea"/>
                <a:sym typeface="+mn-lt"/>
              </a:rPr>
              <a:t>本项目对于团队成员的素质成长作用</a:t>
            </a:r>
            <a:endParaRPr lang="zh-CN" altLang="en-US" b="1" kern="0" dirty="0">
              <a:solidFill>
                <a:srgbClr val="F9F9F9"/>
              </a:solidFill>
              <a:latin typeface="+mj-ea"/>
              <a:ea typeface="+mj-ea"/>
              <a:cs typeface="+mj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b="1" kern="0" dirty="0">
                <a:solidFill>
                  <a:srgbClr val="F9F9F9"/>
                </a:solidFill>
                <a:latin typeface="+mj-ea"/>
                <a:ea typeface="+mj-ea"/>
                <a:cs typeface="+mj-ea"/>
                <a:sym typeface="+mn-lt"/>
              </a:rPr>
              <a:t>3.</a:t>
            </a:r>
            <a:r>
              <a:rPr lang="zh-CN" altLang="en-US" b="1" kern="0" dirty="0">
                <a:solidFill>
                  <a:srgbClr val="F9F9F9"/>
                </a:solidFill>
                <a:latin typeface="+mj-ea"/>
                <a:ea typeface="+mj-ea"/>
                <a:cs typeface="+mj-ea"/>
                <a:sym typeface="+mn-lt"/>
              </a:rPr>
              <a:t>项目对学校专业教育和创业教育的促进反哺</a:t>
            </a:r>
            <a:endParaRPr lang="zh-CN" altLang="en-US" b="1" kern="0" dirty="0">
              <a:solidFill>
                <a:srgbClr val="F9F9F9"/>
              </a:solidFill>
              <a:latin typeface="+mj-ea"/>
              <a:ea typeface="+mj-ea"/>
              <a:cs typeface="+mj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47" y="1897342"/>
            <a:ext cx="2453853" cy="3657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389" y="1897342"/>
            <a:ext cx="2195553" cy="365759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806857" y="1298908"/>
            <a:ext cx="3383280" cy="52197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spc="300" dirty="0">
                <a:solidFill>
                  <a:srgbClr val="0053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带动就业</a:t>
            </a:r>
            <a:endParaRPr lang="zh-CN" altLang="en-US" sz="2800" b="1" spc="3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54597" y="1298909"/>
            <a:ext cx="2745740" cy="52197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spc="300" dirty="0">
                <a:solidFill>
                  <a:srgbClr val="0053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引领教育</a:t>
            </a:r>
            <a:endParaRPr lang="zh-CN" altLang="en-US" sz="2800" b="1" spc="3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/>
        </p:nvSpPr>
        <p:spPr>
          <a:xfrm>
            <a:off x="-889000" y="780287"/>
            <a:ext cx="2510971" cy="162379"/>
          </a:xfrm>
          <a:custGeom>
            <a:avLst/>
            <a:gdLst>
              <a:gd name="connsiteX0" fmla="*/ 0 w 2510971"/>
              <a:gd name="connsiteY0" fmla="*/ 232229 h 232229"/>
              <a:gd name="connsiteX1" fmla="*/ 2481943 w 2510971"/>
              <a:gd name="connsiteY1" fmla="*/ 232229 h 232229"/>
              <a:gd name="connsiteX2" fmla="*/ 2510971 w 2510971"/>
              <a:gd name="connsiteY2" fmla="*/ 0 h 2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0971" h="232229">
                <a:moveTo>
                  <a:pt x="0" y="232229"/>
                </a:moveTo>
                <a:lnTo>
                  <a:pt x="2481943" y="232229"/>
                </a:lnTo>
                <a:lnTo>
                  <a:pt x="2510971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00421" y="227652"/>
            <a:ext cx="942566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zh-CN" altLang="en-US" sz="3600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字体圈欣意冠黑体" panose="00000500000000000000" pitchFamily="2" charset="-122"/>
                <a:ea typeface="字体圈欣意冠黑体" panose="00000500000000000000" pitchFamily="2" charset="-122"/>
              </a:rPr>
              <a:t>目录</a:t>
            </a:r>
            <a:endParaRPr lang="zh-CN" altLang="en-US" sz="3600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字体圈欣意冠黑体" panose="00000500000000000000" pitchFamily="2" charset="-122"/>
              <a:ea typeface="字体圈欣意冠黑体" panose="000005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0" y="944739"/>
            <a:ext cx="321469" cy="0"/>
          </a:xfrm>
          <a:prstGeom prst="line">
            <a:avLst/>
          </a:prstGeom>
          <a:ln w="38100" cap="flat">
            <a:gradFill>
              <a:gsLst>
                <a:gs pos="0">
                  <a:srgbClr val="0C8CF7"/>
                </a:gs>
                <a:gs pos="100000">
                  <a:srgbClr val="0053DC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9563100" y="380052"/>
            <a:ext cx="704850" cy="0"/>
          </a:xfrm>
          <a:prstGeom prst="line">
            <a:avLst/>
          </a:prstGeom>
          <a:ln w="25400" cap="rnd">
            <a:solidFill>
              <a:srgbClr val="0BD0D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1487150" y="208602"/>
            <a:ext cx="70485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BD0D9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0086975" y="608652"/>
            <a:ext cx="1752600" cy="0"/>
          </a:xfrm>
          <a:prstGeom prst="line">
            <a:avLst/>
          </a:prstGeom>
          <a:ln w="41275" cap="rnd">
            <a:gradFill flip="none" rotWithShape="1">
              <a:gsLst>
                <a:gs pos="37000">
                  <a:srgbClr val="0C8CF7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0963275" y="894402"/>
            <a:ext cx="676275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1565319" y="1461778"/>
            <a:ext cx="2319802" cy="2319802"/>
            <a:chOff x="1542987" y="2066925"/>
            <a:chExt cx="2457450" cy="2457450"/>
          </a:xfrm>
        </p:grpSpPr>
        <p:sp>
          <p:nvSpPr>
            <p:cNvPr id="23" name="椭圆 22"/>
            <p:cNvSpPr/>
            <p:nvPr/>
          </p:nvSpPr>
          <p:spPr>
            <a:xfrm>
              <a:off x="2009775" y="2533650"/>
              <a:ext cx="1524000" cy="1524000"/>
            </a:xfrm>
            <a:prstGeom prst="ellipse">
              <a:avLst/>
            </a:prstGeom>
            <a:solidFill>
              <a:srgbClr val="0C8CF7">
                <a:alpha val="5000"/>
              </a:srgbClr>
            </a:solidFill>
            <a:ln>
              <a:gradFill>
                <a:gsLst>
                  <a:gs pos="54000">
                    <a:srgbClr val="0C8CF7">
                      <a:alpha val="67000"/>
                    </a:srgbClr>
                  </a:gs>
                  <a:gs pos="100000">
                    <a:srgbClr val="0053DC">
                      <a:alpha val="67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1847850" y="2371725"/>
              <a:ext cx="1847850" cy="18478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rgbClr val="0C8CF7"/>
                  </a:gs>
                  <a:gs pos="100000">
                    <a:srgbClr val="0C8CF7">
                      <a:alpha val="0"/>
                    </a:srgbClr>
                  </a:gs>
                </a:gsLst>
                <a:lin ang="5400000" scaled="1"/>
                <a:tileRect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1542987" y="2066925"/>
              <a:ext cx="2457450" cy="24574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rgbClr val="0C8CF7"/>
                  </a:gs>
                  <a:gs pos="100000">
                    <a:srgbClr val="0C8CF7">
                      <a:alpha val="0"/>
                    </a:srgbClr>
                  </a:gs>
                </a:gsLst>
                <a:lin ang="5400000" scaled="1"/>
                <a:tileRect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936734" y="1461778"/>
            <a:ext cx="2319802" cy="2319802"/>
            <a:chOff x="5333937" y="2066925"/>
            <a:chExt cx="2457450" cy="2457450"/>
          </a:xfrm>
        </p:grpSpPr>
        <p:sp>
          <p:nvSpPr>
            <p:cNvPr id="26" name="椭圆 25"/>
            <p:cNvSpPr/>
            <p:nvPr/>
          </p:nvSpPr>
          <p:spPr>
            <a:xfrm>
              <a:off x="5800725" y="2533650"/>
              <a:ext cx="1524000" cy="1524000"/>
            </a:xfrm>
            <a:prstGeom prst="ellipse">
              <a:avLst/>
            </a:prstGeom>
            <a:solidFill>
              <a:srgbClr val="0C8CF7">
                <a:alpha val="5000"/>
              </a:srgbClr>
            </a:solidFill>
            <a:ln>
              <a:gradFill>
                <a:gsLst>
                  <a:gs pos="54000">
                    <a:srgbClr val="0C8CF7">
                      <a:alpha val="67000"/>
                    </a:srgbClr>
                  </a:gs>
                  <a:gs pos="100000">
                    <a:srgbClr val="0053DC">
                      <a:alpha val="67000"/>
                    </a:srgb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5638800" y="2371725"/>
              <a:ext cx="1847850" cy="18478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rgbClr val="0C8CF7"/>
                  </a:gs>
                  <a:gs pos="100000">
                    <a:srgbClr val="0C8CF7">
                      <a:alpha val="0"/>
                    </a:srgbClr>
                  </a:gs>
                </a:gsLst>
                <a:lin ang="5400000" scaled="1"/>
                <a:tileRect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5333937" y="2066925"/>
              <a:ext cx="2457450" cy="24574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rgbClr val="0C8CF7"/>
                  </a:gs>
                  <a:gs pos="100000">
                    <a:srgbClr val="0C8CF7">
                      <a:alpha val="0"/>
                    </a:srgbClr>
                  </a:gs>
                </a:gsLst>
                <a:lin ang="5400000" scaled="1"/>
                <a:tileRect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300966" y="1461778"/>
            <a:ext cx="2319802" cy="2319802"/>
            <a:chOff x="5333937" y="2066925"/>
            <a:chExt cx="2457450" cy="2457450"/>
          </a:xfrm>
        </p:grpSpPr>
        <p:sp>
          <p:nvSpPr>
            <p:cNvPr id="32" name="椭圆 31"/>
            <p:cNvSpPr/>
            <p:nvPr/>
          </p:nvSpPr>
          <p:spPr>
            <a:xfrm>
              <a:off x="5800725" y="2533650"/>
              <a:ext cx="1524000" cy="1524000"/>
            </a:xfrm>
            <a:prstGeom prst="ellipse">
              <a:avLst/>
            </a:prstGeom>
            <a:solidFill>
              <a:srgbClr val="0C8CF7">
                <a:alpha val="5000"/>
              </a:srgbClr>
            </a:solidFill>
            <a:ln>
              <a:gradFill>
                <a:gsLst>
                  <a:gs pos="54000">
                    <a:srgbClr val="0C8CF7">
                      <a:alpha val="67000"/>
                    </a:srgbClr>
                  </a:gs>
                  <a:gs pos="100000">
                    <a:srgbClr val="0053DC">
                      <a:alpha val="67000"/>
                    </a:srgb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5638800" y="2371725"/>
              <a:ext cx="1847850" cy="18478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rgbClr val="0C8CF7"/>
                  </a:gs>
                  <a:gs pos="100000">
                    <a:srgbClr val="0C8CF7">
                      <a:alpha val="0"/>
                    </a:srgbClr>
                  </a:gs>
                </a:gsLst>
                <a:lin ang="5400000" scaled="1"/>
                <a:tileRect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5333937" y="2066925"/>
              <a:ext cx="2457450" cy="24574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rgbClr val="0C8CF7"/>
                  </a:gs>
                  <a:gs pos="100000">
                    <a:srgbClr val="0C8CF7">
                      <a:alpha val="0"/>
                    </a:srgbClr>
                  </a:gs>
                </a:gsLst>
                <a:lin ang="5400000" scaled="1"/>
                <a:tileRect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613535" y="3574415"/>
            <a:ext cx="2209800" cy="1945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sz="2200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字体圈欣意冠黑体" panose="00000500000000000000" pitchFamily="2" charset="-122"/>
                <a:ea typeface="字体圈欣意冠黑体" panose="00000500000000000000" pitchFamily="2" charset="-122"/>
              </a:rPr>
              <a:t>标题</a:t>
            </a:r>
            <a:endParaRPr lang="zh-CN" altLang="en-US" sz="2200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字体圈欣意冠黑体" panose="00000500000000000000" pitchFamily="2" charset="-122"/>
              <a:ea typeface="字体圈欣意冠黑体" panose="00000500000000000000" pitchFamily="2" charset="-122"/>
            </a:endParaRP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sz="2200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字体圈欣意冠黑体" panose="00000500000000000000" pitchFamily="2" charset="-122"/>
                <a:ea typeface="字体圈欣意冠黑体" panose="00000500000000000000" pitchFamily="2" charset="-122"/>
              </a:rPr>
              <a:t>项目概述</a:t>
            </a:r>
            <a:endParaRPr lang="zh-CN" altLang="en-US" sz="2200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字体圈欣意冠黑体" panose="00000500000000000000" pitchFamily="2" charset="-122"/>
              <a:ea typeface="字体圈欣意冠黑体" panose="00000500000000000000" pitchFamily="2" charset="-122"/>
            </a:endParaRP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sz="2200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字体圈欣意冠黑体" panose="00000500000000000000" pitchFamily="2" charset="-122"/>
                <a:ea typeface="字体圈欣意冠黑体" panose="00000500000000000000" pitchFamily="2" charset="-122"/>
              </a:rPr>
              <a:t>背景分析</a:t>
            </a:r>
            <a:endParaRPr lang="zh-CN" altLang="en-US" sz="2200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字体圈欣意冠黑体" panose="00000500000000000000" pitchFamily="2" charset="-122"/>
              <a:ea typeface="字体圈欣意冠黑体" panose="00000500000000000000" pitchFamily="2" charset="-122"/>
            </a:endParaRP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sz="2200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字体圈欣意冠黑体" panose="00000500000000000000" pitchFamily="2" charset="-122"/>
                <a:ea typeface="字体圈欣意冠黑体" panose="00000500000000000000" pitchFamily="2" charset="-122"/>
              </a:rPr>
              <a:t>项目内容和优势</a:t>
            </a:r>
            <a:endParaRPr lang="zh-CN" altLang="en-US" sz="2200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字体圈欣意冠黑体" panose="00000500000000000000" pitchFamily="2" charset="-122"/>
              <a:ea typeface="字体圈欣意冠黑体" panose="00000500000000000000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987925" y="3562350"/>
            <a:ext cx="2209800" cy="1945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sz="2200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字体圈欣意冠黑体" panose="00000500000000000000" pitchFamily="2" charset="-122"/>
                <a:ea typeface="字体圈欣意冠黑体" panose="00000500000000000000" pitchFamily="2" charset="-122"/>
              </a:rPr>
              <a:t>商业模式</a:t>
            </a:r>
            <a:endParaRPr lang="zh-CN" altLang="en-US" sz="2200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字体圈欣意冠黑体" panose="00000500000000000000" pitchFamily="2" charset="-122"/>
              <a:ea typeface="字体圈欣意冠黑体" panose="00000500000000000000" pitchFamily="2" charset="-122"/>
            </a:endParaRP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sz="2200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字体圈欣意冠黑体" panose="00000500000000000000" pitchFamily="2" charset="-122"/>
                <a:ea typeface="字体圈欣意冠黑体" panose="00000500000000000000" pitchFamily="2" charset="-122"/>
              </a:rPr>
              <a:t>项目成果</a:t>
            </a:r>
            <a:endParaRPr lang="zh-CN" altLang="en-US" sz="2200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字体圈欣意冠黑体" panose="00000500000000000000" pitchFamily="2" charset="-122"/>
              <a:ea typeface="字体圈欣意冠黑体" panose="00000500000000000000" pitchFamily="2" charset="-122"/>
            </a:endParaRP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sz="2200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字体圈欣意冠黑体" panose="00000500000000000000" pitchFamily="2" charset="-122"/>
                <a:ea typeface="字体圈欣意冠黑体" panose="00000500000000000000" pitchFamily="2" charset="-122"/>
              </a:rPr>
              <a:t>核心团队</a:t>
            </a:r>
            <a:endParaRPr lang="zh-CN" altLang="en-US" sz="2200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字体圈欣意冠黑体" panose="00000500000000000000" pitchFamily="2" charset="-122"/>
              <a:ea typeface="字体圈欣意冠黑体" panose="00000500000000000000" pitchFamily="2" charset="-122"/>
            </a:endParaRP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sz="2200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字体圈欣意冠黑体" panose="00000500000000000000" pitchFamily="2" charset="-122"/>
                <a:ea typeface="字体圈欣意冠黑体" panose="00000500000000000000" pitchFamily="2" charset="-122"/>
              </a:rPr>
              <a:t>财务和股权融资</a:t>
            </a:r>
            <a:endParaRPr lang="zh-CN" altLang="en-US" sz="2200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字体圈欣意冠黑体" panose="00000500000000000000" pitchFamily="2" charset="-122"/>
              <a:ea typeface="字体圈欣意冠黑体" panose="00000500000000000000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631555" y="3562350"/>
            <a:ext cx="1630680" cy="1462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sz="2200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字体圈欣意冠黑体" panose="00000500000000000000" pitchFamily="2" charset="-122"/>
                <a:ea typeface="字体圈欣意冠黑体" panose="00000500000000000000" pitchFamily="2" charset="-122"/>
              </a:rPr>
              <a:t>社会效益</a:t>
            </a:r>
            <a:endParaRPr lang="zh-CN" altLang="en-US" sz="2200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字体圈欣意冠黑体" panose="00000500000000000000" pitchFamily="2" charset="-122"/>
              <a:ea typeface="字体圈欣意冠黑体" panose="00000500000000000000" pitchFamily="2" charset="-122"/>
            </a:endParaRP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sz="2200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字体圈欣意冠黑体" panose="00000500000000000000" pitchFamily="2" charset="-122"/>
                <a:ea typeface="字体圈欣意冠黑体" panose="00000500000000000000" pitchFamily="2" charset="-122"/>
              </a:rPr>
              <a:t>发展规划</a:t>
            </a:r>
            <a:endParaRPr lang="zh-CN" altLang="en-US" sz="2200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字体圈欣意冠黑体" panose="00000500000000000000" pitchFamily="2" charset="-122"/>
              <a:ea typeface="字体圈欣意冠黑体" panose="00000500000000000000" pitchFamily="2" charset="-122"/>
            </a:endParaRP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sz="2200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字体圈欣意冠黑体" panose="00000500000000000000" pitchFamily="2" charset="-122"/>
                <a:ea typeface="字体圈欣意冠黑体" panose="00000500000000000000" pitchFamily="2" charset="-122"/>
              </a:rPr>
              <a:t>结束及致谢</a:t>
            </a:r>
            <a:endParaRPr lang="zh-CN" altLang="en-US" sz="2200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字体圈欣意冠黑体" panose="00000500000000000000" pitchFamily="2" charset="-122"/>
              <a:ea typeface="字体圈欣意冠黑体" panose="00000500000000000000" pitchFamily="2" charset="-122"/>
            </a:endParaRPr>
          </a:p>
        </p:txBody>
      </p:sp>
      <p:sp>
        <p:nvSpPr>
          <p:cNvPr id="55" name="图形 53"/>
          <p:cNvSpPr/>
          <p:nvPr/>
        </p:nvSpPr>
        <p:spPr>
          <a:xfrm>
            <a:off x="2382756" y="2319292"/>
            <a:ext cx="684930" cy="604776"/>
          </a:xfrm>
          <a:custGeom>
            <a:avLst/>
            <a:gdLst>
              <a:gd name="connsiteX0" fmla="*/ 2174367 w 6096000"/>
              <a:gd name="connsiteY0" fmla="*/ 4381500 h 5382632"/>
              <a:gd name="connsiteX1" fmla="*/ 1231392 w 6096000"/>
              <a:gd name="connsiteY1" fmla="*/ 5324475 h 5382632"/>
              <a:gd name="connsiteX2" fmla="*/ 962025 w 6096000"/>
              <a:gd name="connsiteY2" fmla="*/ 5329157 h 5382632"/>
              <a:gd name="connsiteX3" fmla="*/ 957344 w 6096000"/>
              <a:gd name="connsiteY3" fmla="*/ 5059790 h 5382632"/>
              <a:gd name="connsiteX4" fmla="*/ 962025 w 6096000"/>
              <a:gd name="connsiteY4" fmla="*/ 5055108 h 5382632"/>
              <a:gd name="connsiteX5" fmla="*/ 1635633 w 6096000"/>
              <a:gd name="connsiteY5" fmla="*/ 4381500 h 5382632"/>
              <a:gd name="connsiteX6" fmla="*/ 762000 w 6096000"/>
              <a:gd name="connsiteY6" fmla="*/ 4381500 h 5382632"/>
              <a:gd name="connsiteX7" fmla="*/ 381000 w 6096000"/>
              <a:gd name="connsiteY7" fmla="*/ 4000500 h 5382632"/>
              <a:gd name="connsiteX8" fmla="*/ 381000 w 6096000"/>
              <a:gd name="connsiteY8" fmla="*/ 381000 h 5382632"/>
              <a:gd name="connsiteX9" fmla="*/ 190500 w 6096000"/>
              <a:gd name="connsiteY9" fmla="*/ 381000 h 5382632"/>
              <a:gd name="connsiteX10" fmla="*/ 0 w 6096000"/>
              <a:gd name="connsiteY10" fmla="*/ 190500 h 5382632"/>
              <a:gd name="connsiteX11" fmla="*/ 190500 w 6096000"/>
              <a:gd name="connsiteY11" fmla="*/ 0 h 5382632"/>
              <a:gd name="connsiteX12" fmla="*/ 5905500 w 6096000"/>
              <a:gd name="connsiteY12" fmla="*/ 0 h 5382632"/>
              <a:gd name="connsiteX13" fmla="*/ 6096000 w 6096000"/>
              <a:gd name="connsiteY13" fmla="*/ 190500 h 5382632"/>
              <a:gd name="connsiteX14" fmla="*/ 5905500 w 6096000"/>
              <a:gd name="connsiteY14" fmla="*/ 381000 h 5382632"/>
              <a:gd name="connsiteX15" fmla="*/ 5715000 w 6096000"/>
              <a:gd name="connsiteY15" fmla="*/ 381000 h 5382632"/>
              <a:gd name="connsiteX16" fmla="*/ 5715000 w 6096000"/>
              <a:gd name="connsiteY16" fmla="*/ 4000500 h 5382632"/>
              <a:gd name="connsiteX17" fmla="*/ 5334000 w 6096000"/>
              <a:gd name="connsiteY17" fmla="*/ 4381500 h 5382632"/>
              <a:gd name="connsiteX18" fmla="*/ 4460367 w 6096000"/>
              <a:gd name="connsiteY18" fmla="*/ 4381500 h 5382632"/>
              <a:gd name="connsiteX19" fmla="*/ 5133975 w 6096000"/>
              <a:gd name="connsiteY19" fmla="*/ 5055108 h 5382632"/>
              <a:gd name="connsiteX20" fmla="*/ 5129294 w 6096000"/>
              <a:gd name="connsiteY20" fmla="*/ 5324475 h 5382632"/>
              <a:gd name="connsiteX21" fmla="*/ 4864608 w 6096000"/>
              <a:gd name="connsiteY21" fmla="*/ 5324475 h 5382632"/>
              <a:gd name="connsiteX22" fmla="*/ 3921633 w 6096000"/>
              <a:gd name="connsiteY22" fmla="*/ 4381500 h 5382632"/>
              <a:gd name="connsiteX23" fmla="*/ 2174367 w 6096000"/>
              <a:gd name="connsiteY23" fmla="*/ 4381500 h 5382632"/>
              <a:gd name="connsiteX24" fmla="*/ 1658683 w 6096000"/>
              <a:gd name="connsiteY24" fmla="*/ 2964371 h 5382632"/>
              <a:gd name="connsiteX25" fmla="*/ 2552891 w 6096000"/>
              <a:gd name="connsiteY25" fmla="*/ 2070354 h 5382632"/>
              <a:gd name="connsiteX26" fmla="*/ 3310700 w 6096000"/>
              <a:gd name="connsiteY26" fmla="*/ 2828163 h 5382632"/>
              <a:gd name="connsiteX27" fmla="*/ 3580067 w 6096000"/>
              <a:gd name="connsiteY27" fmla="*/ 2828163 h 5382632"/>
              <a:gd name="connsiteX28" fmla="*/ 4772978 w 6096000"/>
              <a:gd name="connsiteY28" fmla="*/ 1635252 h 5382632"/>
              <a:gd name="connsiteX29" fmla="*/ 4777659 w 6096000"/>
              <a:gd name="connsiteY29" fmla="*/ 1365885 h 5382632"/>
              <a:gd name="connsiteX30" fmla="*/ 4508292 w 6096000"/>
              <a:gd name="connsiteY30" fmla="*/ 1361203 h 5382632"/>
              <a:gd name="connsiteX31" fmla="*/ 4503611 w 6096000"/>
              <a:gd name="connsiteY31" fmla="*/ 1365885 h 5382632"/>
              <a:gd name="connsiteX32" fmla="*/ 3445383 w 6096000"/>
              <a:gd name="connsiteY32" fmla="*/ 2424112 h 5382632"/>
              <a:gd name="connsiteX33" fmla="*/ 2687574 w 6096000"/>
              <a:gd name="connsiteY33" fmla="*/ 1666113 h 5382632"/>
              <a:gd name="connsiteX34" fmla="*/ 2418166 w 6096000"/>
              <a:gd name="connsiteY34" fmla="*/ 1665963 h 5382632"/>
              <a:gd name="connsiteX35" fmla="*/ 2418017 w 6096000"/>
              <a:gd name="connsiteY35" fmla="*/ 1666113 h 5382632"/>
              <a:gd name="connsiteX36" fmla="*/ 1389317 w 6096000"/>
              <a:gd name="connsiteY36" fmla="*/ 2694813 h 5382632"/>
              <a:gd name="connsiteX37" fmla="*/ 1389221 w 6096000"/>
              <a:gd name="connsiteY37" fmla="*/ 2964276 h 5382632"/>
              <a:gd name="connsiteX38" fmla="*/ 1658684 w 6096000"/>
              <a:gd name="connsiteY38" fmla="*/ 2964371 h 538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096000" h="5382632">
                <a:moveTo>
                  <a:pt x="2174367" y="4381500"/>
                </a:moveTo>
                <a:lnTo>
                  <a:pt x="1231392" y="5324475"/>
                </a:lnTo>
                <a:cubicBezTo>
                  <a:pt x="1158301" y="5400152"/>
                  <a:pt x="1037701" y="5402248"/>
                  <a:pt x="962025" y="5329157"/>
                </a:cubicBezTo>
                <a:cubicBezTo>
                  <a:pt x="886349" y="5256066"/>
                  <a:pt x="884253" y="5135466"/>
                  <a:pt x="957344" y="5059790"/>
                </a:cubicBezTo>
                <a:cubicBezTo>
                  <a:pt x="958877" y="5058202"/>
                  <a:pt x="960438" y="5056641"/>
                  <a:pt x="962025" y="5055108"/>
                </a:cubicBezTo>
                <a:lnTo>
                  <a:pt x="1635633" y="4381500"/>
                </a:lnTo>
                <a:lnTo>
                  <a:pt x="762000" y="4381500"/>
                </a:lnTo>
                <a:cubicBezTo>
                  <a:pt x="551580" y="4381500"/>
                  <a:pt x="381000" y="4210921"/>
                  <a:pt x="381000" y="4000500"/>
                </a:cubicBezTo>
                <a:lnTo>
                  <a:pt x="381000" y="381000"/>
                </a:lnTo>
                <a:lnTo>
                  <a:pt x="190500" y="381000"/>
                </a:lnTo>
                <a:cubicBezTo>
                  <a:pt x="85290" y="381000"/>
                  <a:pt x="0" y="295710"/>
                  <a:pt x="0" y="190500"/>
                </a:cubicBezTo>
                <a:cubicBezTo>
                  <a:pt x="0" y="85290"/>
                  <a:pt x="85290" y="0"/>
                  <a:pt x="190500" y="0"/>
                </a:cubicBezTo>
                <a:lnTo>
                  <a:pt x="5905500" y="0"/>
                </a:lnTo>
                <a:cubicBezTo>
                  <a:pt x="6010710" y="0"/>
                  <a:pt x="6096000" y="85290"/>
                  <a:pt x="6096000" y="190500"/>
                </a:cubicBezTo>
                <a:cubicBezTo>
                  <a:pt x="6096000" y="295710"/>
                  <a:pt x="6010711" y="381000"/>
                  <a:pt x="5905500" y="381000"/>
                </a:cubicBezTo>
                <a:lnTo>
                  <a:pt x="5715000" y="381000"/>
                </a:lnTo>
                <a:lnTo>
                  <a:pt x="5715000" y="4000500"/>
                </a:lnTo>
                <a:cubicBezTo>
                  <a:pt x="5715000" y="4210921"/>
                  <a:pt x="5544421" y="4381500"/>
                  <a:pt x="5334000" y="4381500"/>
                </a:cubicBezTo>
                <a:lnTo>
                  <a:pt x="4460367" y="4381500"/>
                </a:lnTo>
                <a:lnTo>
                  <a:pt x="5133975" y="5055108"/>
                </a:lnTo>
                <a:cubicBezTo>
                  <a:pt x="5207066" y="5130785"/>
                  <a:pt x="5204970" y="5251384"/>
                  <a:pt x="5129294" y="5324475"/>
                </a:cubicBezTo>
                <a:cubicBezTo>
                  <a:pt x="5055470" y="5395776"/>
                  <a:pt x="4938431" y="5395776"/>
                  <a:pt x="4864608" y="5324475"/>
                </a:cubicBezTo>
                <a:lnTo>
                  <a:pt x="3921633" y="4381500"/>
                </a:lnTo>
                <a:lnTo>
                  <a:pt x="2174367" y="4381500"/>
                </a:lnTo>
                <a:close/>
                <a:moveTo>
                  <a:pt x="1658683" y="2964371"/>
                </a:moveTo>
                <a:lnTo>
                  <a:pt x="2552891" y="2070354"/>
                </a:lnTo>
                <a:lnTo>
                  <a:pt x="3310700" y="2828163"/>
                </a:lnTo>
                <a:cubicBezTo>
                  <a:pt x="3385090" y="2902531"/>
                  <a:pt x="3505677" y="2902531"/>
                  <a:pt x="3580067" y="2828163"/>
                </a:cubicBezTo>
                <a:lnTo>
                  <a:pt x="4772978" y="1635252"/>
                </a:lnTo>
                <a:cubicBezTo>
                  <a:pt x="4848654" y="1562161"/>
                  <a:pt x="4850751" y="1441562"/>
                  <a:pt x="4777659" y="1365885"/>
                </a:cubicBezTo>
                <a:cubicBezTo>
                  <a:pt x="4704569" y="1290208"/>
                  <a:pt x="4583969" y="1288112"/>
                  <a:pt x="4508292" y="1361203"/>
                </a:cubicBezTo>
                <a:cubicBezTo>
                  <a:pt x="4506705" y="1362736"/>
                  <a:pt x="4505144" y="1364297"/>
                  <a:pt x="4503611" y="1365885"/>
                </a:cubicBezTo>
                <a:lnTo>
                  <a:pt x="3445383" y="2424112"/>
                </a:lnTo>
                <a:lnTo>
                  <a:pt x="2687574" y="1666113"/>
                </a:lnTo>
                <a:cubicBezTo>
                  <a:pt x="2613221" y="1591677"/>
                  <a:pt x="2492603" y="1591610"/>
                  <a:pt x="2418166" y="1665963"/>
                </a:cubicBezTo>
                <a:cubicBezTo>
                  <a:pt x="2418116" y="1666013"/>
                  <a:pt x="2418067" y="1666063"/>
                  <a:pt x="2418017" y="1666113"/>
                </a:cubicBezTo>
                <a:lnTo>
                  <a:pt x="1389317" y="2694813"/>
                </a:lnTo>
                <a:cubicBezTo>
                  <a:pt x="1314880" y="2769197"/>
                  <a:pt x="1314838" y="2889839"/>
                  <a:pt x="1389221" y="2964276"/>
                </a:cubicBezTo>
                <a:cubicBezTo>
                  <a:pt x="1463605" y="3038712"/>
                  <a:pt x="1584247" y="3038754"/>
                  <a:pt x="1658684" y="2964371"/>
                </a:cubicBezTo>
                <a:close/>
              </a:path>
            </a:pathLst>
          </a:custGeom>
          <a:gradFill flip="none" rotWithShape="1">
            <a:gsLst>
              <a:gs pos="100000">
                <a:srgbClr val="0053DC"/>
              </a:gs>
              <a:gs pos="0">
                <a:srgbClr val="0C8CF7"/>
              </a:gs>
            </a:gsLst>
            <a:lin ang="2700000" scaled="1"/>
            <a:tileRect/>
          </a:gradFill>
          <a:ln w="669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0" name="图形 58"/>
          <p:cNvSpPr/>
          <p:nvPr/>
        </p:nvSpPr>
        <p:spPr>
          <a:xfrm>
            <a:off x="5844142" y="2259394"/>
            <a:ext cx="504986" cy="724570"/>
          </a:xfrm>
          <a:custGeom>
            <a:avLst/>
            <a:gdLst>
              <a:gd name="connsiteX0" fmla="*/ 4779647 w 4779646"/>
              <a:gd name="connsiteY0" fmla="*/ 3115667 h 6858000"/>
              <a:gd name="connsiteX1" fmla="*/ 4480082 w 4779646"/>
              <a:gd name="connsiteY1" fmla="*/ 2843845 h 6858000"/>
              <a:gd name="connsiteX2" fmla="*/ 4278813 w 4779646"/>
              <a:gd name="connsiteY2" fmla="*/ 2922711 h 6858000"/>
              <a:gd name="connsiteX3" fmla="*/ 4196518 w 4779646"/>
              <a:gd name="connsiteY3" fmla="*/ 3115667 h 6858000"/>
              <a:gd name="connsiteX4" fmla="*/ 4213455 w 4779646"/>
              <a:gd name="connsiteY4" fmla="*/ 3403491 h 6858000"/>
              <a:gd name="connsiteX5" fmla="*/ 2381150 w 4779646"/>
              <a:gd name="connsiteY5" fmla="*/ 5130850 h 6858000"/>
              <a:gd name="connsiteX6" fmla="*/ 549572 w 4779646"/>
              <a:gd name="connsiteY6" fmla="*/ 3403387 h 6858000"/>
              <a:gd name="connsiteX7" fmla="*/ 566197 w 4779646"/>
              <a:gd name="connsiteY7" fmla="*/ 3099457 h 6858000"/>
              <a:gd name="connsiteX8" fmla="*/ 283153 w 4779646"/>
              <a:gd name="connsiteY8" fmla="*/ 2827635 h 6858000"/>
              <a:gd name="connsiteX9" fmla="*/ 82092 w 4779646"/>
              <a:gd name="connsiteY9" fmla="*/ 2906605 h 6858000"/>
              <a:gd name="connsiteX10" fmla="*/ 5 w 4779646"/>
              <a:gd name="connsiteY10" fmla="*/ 3099458 h 6858000"/>
              <a:gd name="connsiteX11" fmla="*/ 5 w 4779646"/>
              <a:gd name="connsiteY11" fmla="*/ 3499605 h 6858000"/>
              <a:gd name="connsiteX12" fmla="*/ 2081584 w 4779646"/>
              <a:gd name="connsiteY12" fmla="*/ 5754398 h 6858000"/>
              <a:gd name="connsiteX13" fmla="*/ 2081584 w 4779646"/>
              <a:gd name="connsiteY13" fmla="*/ 6298043 h 6858000"/>
              <a:gd name="connsiteX14" fmla="*/ 1282120 w 4779646"/>
              <a:gd name="connsiteY14" fmla="*/ 6298043 h 6858000"/>
              <a:gd name="connsiteX15" fmla="*/ 1069837 w 4779646"/>
              <a:gd name="connsiteY15" fmla="*/ 6382312 h 6858000"/>
              <a:gd name="connsiteX16" fmla="*/ 982554 w 4779646"/>
              <a:gd name="connsiteY16" fmla="*/ 6586178 h 6858000"/>
              <a:gd name="connsiteX17" fmla="*/ 1282120 w 4779646"/>
              <a:gd name="connsiteY17" fmla="*/ 6858000 h 6858000"/>
              <a:gd name="connsiteX18" fmla="*/ 3447345 w 4779646"/>
              <a:gd name="connsiteY18" fmla="*/ 6858000 h 6858000"/>
              <a:gd name="connsiteX19" fmla="*/ 3730285 w 4779646"/>
              <a:gd name="connsiteY19" fmla="*/ 6586178 h 6858000"/>
              <a:gd name="connsiteX20" fmla="*/ 3447345 w 4779646"/>
              <a:gd name="connsiteY20" fmla="*/ 6298354 h 6858000"/>
              <a:gd name="connsiteX21" fmla="*/ 2647880 w 4779646"/>
              <a:gd name="connsiteY21" fmla="*/ 6298354 h 6858000"/>
              <a:gd name="connsiteX22" fmla="*/ 2647880 w 4779646"/>
              <a:gd name="connsiteY22" fmla="*/ 5754710 h 6858000"/>
              <a:gd name="connsiteX23" fmla="*/ 4779647 w 4779646"/>
              <a:gd name="connsiteY23" fmla="*/ 3499294 h 6858000"/>
              <a:gd name="connsiteX24" fmla="*/ 4779647 w 4779646"/>
              <a:gd name="connsiteY24" fmla="*/ 3115667 h 6858000"/>
              <a:gd name="connsiteX25" fmla="*/ 3919293 w 4779646"/>
              <a:gd name="connsiteY25" fmla="*/ 3134370 h 6858000"/>
              <a:gd name="connsiteX26" fmla="*/ 2389774 w 4779646"/>
              <a:gd name="connsiteY26" fmla="*/ 4842714 h 6858000"/>
              <a:gd name="connsiteX27" fmla="*/ 860255 w 4779646"/>
              <a:gd name="connsiteY27" fmla="*/ 3134786 h 6858000"/>
              <a:gd name="connsiteX28" fmla="*/ 860255 w 4779646"/>
              <a:gd name="connsiteY28" fmla="*/ 1707928 h 6858000"/>
              <a:gd name="connsiteX29" fmla="*/ 2389774 w 4779646"/>
              <a:gd name="connsiteY29" fmla="*/ 0 h 6858000"/>
              <a:gd name="connsiteX30" fmla="*/ 3919293 w 4779646"/>
              <a:gd name="connsiteY30" fmla="*/ 1707928 h 6858000"/>
              <a:gd name="connsiteX31" fmla="*/ 3919293 w 4779646"/>
              <a:gd name="connsiteY31" fmla="*/ 3134474 h 6858000"/>
              <a:gd name="connsiteX32" fmla="*/ 1864937 w 4779646"/>
              <a:gd name="connsiteY32" fmla="*/ 1554664 h 6858000"/>
              <a:gd name="connsiteX33" fmla="*/ 1620074 w 4779646"/>
              <a:gd name="connsiteY33" fmla="*/ 1789542 h 6858000"/>
              <a:gd name="connsiteX34" fmla="*/ 1854952 w 4779646"/>
              <a:gd name="connsiteY34" fmla="*/ 2034405 h 6858000"/>
              <a:gd name="connsiteX35" fmla="*/ 1864937 w 4779646"/>
              <a:gd name="connsiteY35" fmla="*/ 2034405 h 6858000"/>
              <a:gd name="connsiteX36" fmla="*/ 2914507 w 4779646"/>
              <a:gd name="connsiteY36" fmla="*/ 2034405 h 6858000"/>
              <a:gd name="connsiteX37" fmla="*/ 3159370 w 4779646"/>
              <a:gd name="connsiteY37" fmla="*/ 1799527 h 6858000"/>
              <a:gd name="connsiteX38" fmla="*/ 2924492 w 4779646"/>
              <a:gd name="connsiteY38" fmla="*/ 1554664 h 6858000"/>
              <a:gd name="connsiteX39" fmla="*/ 2914507 w 4779646"/>
              <a:gd name="connsiteY39" fmla="*/ 1554664 h 6858000"/>
              <a:gd name="connsiteX40" fmla="*/ 1865041 w 4779646"/>
              <a:gd name="connsiteY40" fmla="*/ 1554664 h 6858000"/>
              <a:gd name="connsiteX41" fmla="*/ 1864937 w 4779646"/>
              <a:gd name="connsiteY41" fmla="*/ 2514250 h 6858000"/>
              <a:gd name="connsiteX42" fmla="*/ 1620074 w 4779646"/>
              <a:gd name="connsiteY42" fmla="*/ 2749128 h 6858000"/>
              <a:gd name="connsiteX43" fmla="*/ 1854952 w 4779646"/>
              <a:gd name="connsiteY43" fmla="*/ 2993991 h 6858000"/>
              <a:gd name="connsiteX44" fmla="*/ 1864937 w 4779646"/>
              <a:gd name="connsiteY44" fmla="*/ 2993991 h 6858000"/>
              <a:gd name="connsiteX45" fmla="*/ 2914507 w 4779646"/>
              <a:gd name="connsiteY45" fmla="*/ 2993991 h 6858000"/>
              <a:gd name="connsiteX46" fmla="*/ 3159370 w 4779646"/>
              <a:gd name="connsiteY46" fmla="*/ 2759114 h 6858000"/>
              <a:gd name="connsiteX47" fmla="*/ 2924492 w 4779646"/>
              <a:gd name="connsiteY47" fmla="*/ 2514250 h 6858000"/>
              <a:gd name="connsiteX48" fmla="*/ 2914507 w 4779646"/>
              <a:gd name="connsiteY48" fmla="*/ 2514250 h 6858000"/>
              <a:gd name="connsiteX49" fmla="*/ 1865041 w 4779646"/>
              <a:gd name="connsiteY49" fmla="*/ 2514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779646" h="6858000">
                <a:moveTo>
                  <a:pt x="4779647" y="3115667"/>
                </a:moveTo>
                <a:cubicBezTo>
                  <a:pt x="4779647" y="2971443"/>
                  <a:pt x="4646437" y="2843845"/>
                  <a:pt x="4480082" y="2843845"/>
                </a:cubicBezTo>
                <a:cubicBezTo>
                  <a:pt x="4405285" y="2842941"/>
                  <a:pt x="4333083" y="2871232"/>
                  <a:pt x="4278813" y="2922711"/>
                </a:cubicBezTo>
                <a:cubicBezTo>
                  <a:pt x="4225891" y="2972890"/>
                  <a:pt x="4196101" y="3042738"/>
                  <a:pt x="4196518" y="3115667"/>
                </a:cubicBezTo>
                <a:cubicBezTo>
                  <a:pt x="4196518" y="3136864"/>
                  <a:pt x="4202129" y="3232771"/>
                  <a:pt x="4213455" y="3403491"/>
                </a:cubicBezTo>
                <a:cubicBezTo>
                  <a:pt x="4213455" y="4347283"/>
                  <a:pt x="3397365" y="5130850"/>
                  <a:pt x="2381150" y="5130850"/>
                </a:cubicBezTo>
                <a:cubicBezTo>
                  <a:pt x="1382183" y="5130850"/>
                  <a:pt x="549572" y="4346971"/>
                  <a:pt x="549572" y="3403387"/>
                </a:cubicBezTo>
                <a:cubicBezTo>
                  <a:pt x="560586" y="3222172"/>
                  <a:pt x="566197" y="3120759"/>
                  <a:pt x="566197" y="3099457"/>
                </a:cubicBezTo>
                <a:cubicBezTo>
                  <a:pt x="561625" y="2951389"/>
                  <a:pt x="437663" y="2832207"/>
                  <a:pt x="283153" y="2827635"/>
                </a:cubicBezTo>
                <a:cubicBezTo>
                  <a:pt x="208414" y="2826813"/>
                  <a:pt x="136294" y="2855139"/>
                  <a:pt x="82092" y="2906605"/>
                </a:cubicBezTo>
                <a:cubicBezTo>
                  <a:pt x="29272" y="2956796"/>
                  <a:pt x="-438" y="3026596"/>
                  <a:pt x="5" y="3099458"/>
                </a:cubicBezTo>
                <a:lnTo>
                  <a:pt x="5" y="3499605"/>
                </a:lnTo>
                <a:cubicBezTo>
                  <a:pt x="-99" y="4666799"/>
                  <a:pt x="915950" y="5594485"/>
                  <a:pt x="2081584" y="5754398"/>
                </a:cubicBezTo>
                <a:lnTo>
                  <a:pt x="2081584" y="6298043"/>
                </a:lnTo>
                <a:lnTo>
                  <a:pt x="1282120" y="6298043"/>
                </a:lnTo>
                <a:cubicBezTo>
                  <a:pt x="1203125" y="6297629"/>
                  <a:pt x="1127041" y="6327831"/>
                  <a:pt x="1069837" y="6382312"/>
                </a:cubicBezTo>
                <a:cubicBezTo>
                  <a:pt x="1013979" y="6435396"/>
                  <a:pt x="982416" y="6509119"/>
                  <a:pt x="982554" y="6586178"/>
                </a:cubicBezTo>
                <a:cubicBezTo>
                  <a:pt x="982554" y="6746196"/>
                  <a:pt x="1115868" y="6858000"/>
                  <a:pt x="1282120" y="6858000"/>
                </a:cubicBezTo>
                <a:lnTo>
                  <a:pt x="3447345" y="6858000"/>
                </a:lnTo>
                <a:cubicBezTo>
                  <a:pt x="3630637" y="6858000"/>
                  <a:pt x="3730285" y="6746196"/>
                  <a:pt x="3730285" y="6586178"/>
                </a:cubicBezTo>
                <a:cubicBezTo>
                  <a:pt x="3730285" y="6442266"/>
                  <a:pt x="3613700" y="6298354"/>
                  <a:pt x="3447345" y="6298354"/>
                </a:cubicBezTo>
                <a:lnTo>
                  <a:pt x="2647880" y="6298354"/>
                </a:lnTo>
                <a:lnTo>
                  <a:pt x="2647880" y="5754710"/>
                </a:lnTo>
                <a:cubicBezTo>
                  <a:pt x="3846973" y="5626281"/>
                  <a:pt x="4779647" y="4667110"/>
                  <a:pt x="4779647" y="3499294"/>
                </a:cubicBezTo>
                <a:lnTo>
                  <a:pt x="4779647" y="3115667"/>
                </a:lnTo>
                <a:close/>
                <a:moveTo>
                  <a:pt x="3919293" y="3134370"/>
                </a:moveTo>
                <a:cubicBezTo>
                  <a:pt x="3919293" y="4091982"/>
                  <a:pt x="3237659" y="4842714"/>
                  <a:pt x="2389774" y="4842714"/>
                </a:cubicBezTo>
                <a:cubicBezTo>
                  <a:pt x="1525160" y="4842714"/>
                  <a:pt x="860255" y="4091982"/>
                  <a:pt x="860255" y="3134786"/>
                </a:cubicBezTo>
                <a:lnTo>
                  <a:pt x="860255" y="1707928"/>
                </a:lnTo>
                <a:cubicBezTo>
                  <a:pt x="860255" y="750732"/>
                  <a:pt x="1541681" y="0"/>
                  <a:pt x="2389774" y="0"/>
                </a:cubicBezTo>
                <a:cubicBezTo>
                  <a:pt x="3237867" y="0"/>
                  <a:pt x="3919293" y="750732"/>
                  <a:pt x="3919293" y="1707928"/>
                </a:cubicBezTo>
                <a:lnTo>
                  <a:pt x="3919293" y="3134474"/>
                </a:lnTo>
                <a:close/>
                <a:moveTo>
                  <a:pt x="1864937" y="1554664"/>
                </a:moveTo>
                <a:cubicBezTo>
                  <a:pt x="1732460" y="1551907"/>
                  <a:pt x="1622831" y="1657065"/>
                  <a:pt x="1620074" y="1789542"/>
                </a:cubicBezTo>
                <a:cubicBezTo>
                  <a:pt x="1617316" y="1922019"/>
                  <a:pt x="1722475" y="2031648"/>
                  <a:pt x="1854952" y="2034405"/>
                </a:cubicBezTo>
                <a:cubicBezTo>
                  <a:pt x="1858280" y="2034475"/>
                  <a:pt x="1861609" y="2034475"/>
                  <a:pt x="1864937" y="2034405"/>
                </a:cubicBezTo>
                <a:lnTo>
                  <a:pt x="2914507" y="2034405"/>
                </a:lnTo>
                <a:cubicBezTo>
                  <a:pt x="3046984" y="2037163"/>
                  <a:pt x="3156613" y="1932004"/>
                  <a:pt x="3159370" y="1799527"/>
                </a:cubicBezTo>
                <a:cubicBezTo>
                  <a:pt x="3162128" y="1667051"/>
                  <a:pt x="3056969" y="1557422"/>
                  <a:pt x="2924492" y="1554664"/>
                </a:cubicBezTo>
                <a:cubicBezTo>
                  <a:pt x="2921164" y="1554595"/>
                  <a:pt x="2917835" y="1554595"/>
                  <a:pt x="2914507" y="1554664"/>
                </a:cubicBezTo>
                <a:lnTo>
                  <a:pt x="1865041" y="1554664"/>
                </a:lnTo>
                <a:close/>
                <a:moveTo>
                  <a:pt x="1864937" y="2514250"/>
                </a:moveTo>
                <a:cubicBezTo>
                  <a:pt x="1732460" y="2511493"/>
                  <a:pt x="1622831" y="2616651"/>
                  <a:pt x="1620074" y="2749128"/>
                </a:cubicBezTo>
                <a:cubicBezTo>
                  <a:pt x="1617316" y="2881605"/>
                  <a:pt x="1722475" y="2991234"/>
                  <a:pt x="1854952" y="2993991"/>
                </a:cubicBezTo>
                <a:cubicBezTo>
                  <a:pt x="1858280" y="2994061"/>
                  <a:pt x="1861609" y="2994061"/>
                  <a:pt x="1864937" y="2993991"/>
                </a:cubicBezTo>
                <a:lnTo>
                  <a:pt x="2914507" y="2993991"/>
                </a:lnTo>
                <a:cubicBezTo>
                  <a:pt x="3046984" y="2996749"/>
                  <a:pt x="3156613" y="2891590"/>
                  <a:pt x="3159370" y="2759114"/>
                </a:cubicBezTo>
                <a:cubicBezTo>
                  <a:pt x="3162128" y="2626637"/>
                  <a:pt x="3056969" y="2517008"/>
                  <a:pt x="2924492" y="2514250"/>
                </a:cubicBezTo>
                <a:cubicBezTo>
                  <a:pt x="2921164" y="2514181"/>
                  <a:pt x="2917835" y="2514181"/>
                  <a:pt x="2914507" y="2514250"/>
                </a:cubicBezTo>
                <a:lnTo>
                  <a:pt x="1865041" y="2514250"/>
                </a:lnTo>
                <a:close/>
              </a:path>
            </a:pathLst>
          </a:custGeom>
          <a:gradFill>
            <a:gsLst>
              <a:gs pos="100000">
                <a:srgbClr val="0053DC"/>
              </a:gs>
              <a:gs pos="0">
                <a:srgbClr val="0C8CF7"/>
              </a:gs>
            </a:gsLst>
            <a:lin ang="2700000" scaled="1"/>
          </a:gradFill>
          <a:ln w="669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9" name="图形 67"/>
          <p:cNvSpPr/>
          <p:nvPr/>
        </p:nvSpPr>
        <p:spPr>
          <a:xfrm>
            <a:off x="9192437" y="2319291"/>
            <a:ext cx="536860" cy="604777"/>
          </a:xfrm>
          <a:custGeom>
            <a:avLst/>
            <a:gdLst>
              <a:gd name="connsiteX0" fmla="*/ 3566577 w 5350637"/>
              <a:gd name="connsiteY0" fmla="*/ 0 h 6027539"/>
              <a:gd name="connsiteX1" fmla="*/ 3566577 w 5350637"/>
              <a:gd name="connsiteY1" fmla="*/ 1591484 h 6027539"/>
              <a:gd name="connsiteX2" fmla="*/ 3781846 w 5350637"/>
              <a:gd name="connsiteY2" fmla="*/ 1808260 h 6027539"/>
              <a:gd name="connsiteX3" fmla="*/ 5349866 w 5350637"/>
              <a:gd name="connsiteY3" fmla="*/ 1808260 h 6027539"/>
              <a:gd name="connsiteX4" fmla="*/ 5349866 w 5350637"/>
              <a:gd name="connsiteY4" fmla="*/ 5812910 h 6027539"/>
              <a:gd name="connsiteX5" fmla="*/ 5133521 w 5350637"/>
              <a:gd name="connsiteY5" fmla="*/ 6027533 h 6027539"/>
              <a:gd name="connsiteX6" fmla="*/ 216345 w 5350637"/>
              <a:gd name="connsiteY6" fmla="*/ 6027533 h 6027539"/>
              <a:gd name="connsiteX7" fmla="*/ 7 w 5350637"/>
              <a:gd name="connsiteY7" fmla="*/ 5814639 h 6027539"/>
              <a:gd name="connsiteX8" fmla="*/ 0 w 5350637"/>
              <a:gd name="connsiteY8" fmla="*/ 5812910 h 6027539"/>
              <a:gd name="connsiteX9" fmla="*/ 0 w 5350637"/>
              <a:gd name="connsiteY9" fmla="*/ 214623 h 6027539"/>
              <a:gd name="connsiteX10" fmla="*/ 216345 w 5350637"/>
              <a:gd name="connsiteY10" fmla="*/ 0 h 6027539"/>
              <a:gd name="connsiteX11" fmla="*/ 3566577 w 5350637"/>
              <a:gd name="connsiteY11" fmla="*/ 0 h 6027539"/>
              <a:gd name="connsiteX12" fmla="*/ 1188931 w 5350637"/>
              <a:gd name="connsiteY12" fmla="*/ 1205507 h 6027539"/>
              <a:gd name="connsiteX13" fmla="*/ 1188931 w 5350637"/>
              <a:gd name="connsiteY13" fmla="*/ 1808260 h 6027539"/>
              <a:gd name="connsiteX14" fmla="*/ 2972004 w 5350637"/>
              <a:gd name="connsiteY14" fmla="*/ 1808260 h 6027539"/>
              <a:gd name="connsiteX15" fmla="*/ 2972004 w 5350637"/>
              <a:gd name="connsiteY15" fmla="*/ 1205507 h 6027539"/>
              <a:gd name="connsiteX16" fmla="*/ 1188931 w 5350637"/>
              <a:gd name="connsiteY16" fmla="*/ 1205507 h 6027539"/>
              <a:gd name="connsiteX17" fmla="*/ 1188931 w 5350637"/>
              <a:gd name="connsiteY17" fmla="*/ 2411013 h 6027539"/>
              <a:gd name="connsiteX18" fmla="*/ 1188931 w 5350637"/>
              <a:gd name="connsiteY18" fmla="*/ 3013766 h 6027539"/>
              <a:gd name="connsiteX19" fmla="*/ 4160935 w 5350637"/>
              <a:gd name="connsiteY19" fmla="*/ 3013766 h 6027539"/>
              <a:gd name="connsiteX20" fmla="*/ 4160935 w 5350637"/>
              <a:gd name="connsiteY20" fmla="*/ 2411013 h 6027539"/>
              <a:gd name="connsiteX21" fmla="*/ 1188931 w 5350637"/>
              <a:gd name="connsiteY21" fmla="*/ 2411013 h 6027539"/>
              <a:gd name="connsiteX22" fmla="*/ 1188931 w 5350637"/>
              <a:gd name="connsiteY22" fmla="*/ 3616520 h 6027539"/>
              <a:gd name="connsiteX23" fmla="*/ 1188931 w 5350637"/>
              <a:gd name="connsiteY23" fmla="*/ 4219273 h 6027539"/>
              <a:gd name="connsiteX24" fmla="*/ 4160935 w 5350637"/>
              <a:gd name="connsiteY24" fmla="*/ 4219273 h 6027539"/>
              <a:gd name="connsiteX25" fmla="*/ 4160935 w 5350637"/>
              <a:gd name="connsiteY25" fmla="*/ 3616520 h 6027539"/>
              <a:gd name="connsiteX26" fmla="*/ 1188931 w 5350637"/>
              <a:gd name="connsiteY26" fmla="*/ 3616520 h 6027539"/>
              <a:gd name="connsiteX27" fmla="*/ 4197746 w 5350637"/>
              <a:gd name="connsiteY27" fmla="*/ 8180 h 6027539"/>
              <a:gd name="connsiteX28" fmla="*/ 5344484 w 5350637"/>
              <a:gd name="connsiteY28" fmla="*/ 1168911 h 6027539"/>
              <a:gd name="connsiteX29" fmla="*/ 5344180 w 5350637"/>
              <a:gd name="connsiteY29" fmla="*/ 1199353 h 6027539"/>
              <a:gd name="connsiteX30" fmla="*/ 5329200 w 5350637"/>
              <a:gd name="connsiteY30" fmla="*/ 1205507 h 6027539"/>
              <a:gd name="connsiteX31" fmla="*/ 4376204 w 5350637"/>
              <a:gd name="connsiteY31" fmla="*/ 1205507 h 6027539"/>
              <a:gd name="connsiteX32" fmla="*/ 4160935 w 5350637"/>
              <a:gd name="connsiteY32" fmla="*/ 990237 h 6027539"/>
              <a:gd name="connsiteX33" fmla="*/ 4160935 w 5350637"/>
              <a:gd name="connsiteY33" fmla="*/ 23249 h 6027539"/>
              <a:gd name="connsiteX34" fmla="*/ 4182552 w 5350637"/>
              <a:gd name="connsiteY34" fmla="*/ 1813 h 6027539"/>
              <a:gd name="connsiteX35" fmla="*/ 4197746 w 5350637"/>
              <a:gd name="connsiteY35" fmla="*/ 8180 h 602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350637" h="6027539">
                <a:moveTo>
                  <a:pt x="3566577" y="0"/>
                </a:moveTo>
                <a:lnTo>
                  <a:pt x="3566577" y="1591484"/>
                </a:lnTo>
                <a:cubicBezTo>
                  <a:pt x="3566577" y="1711389"/>
                  <a:pt x="3662802" y="1808260"/>
                  <a:pt x="3781846" y="1808260"/>
                </a:cubicBezTo>
                <a:lnTo>
                  <a:pt x="5349866" y="1808260"/>
                </a:lnTo>
                <a:lnTo>
                  <a:pt x="5349866" y="5812910"/>
                </a:lnTo>
                <a:cubicBezTo>
                  <a:pt x="5349866" y="5931307"/>
                  <a:pt x="5252349" y="6027533"/>
                  <a:pt x="5133521" y="6027533"/>
                </a:cubicBezTo>
                <a:lnTo>
                  <a:pt x="216345" y="6027533"/>
                </a:lnTo>
                <a:cubicBezTo>
                  <a:pt x="97816" y="6028484"/>
                  <a:pt x="958" y="5933168"/>
                  <a:pt x="7" y="5814639"/>
                </a:cubicBezTo>
                <a:cubicBezTo>
                  <a:pt x="2" y="5814062"/>
                  <a:pt x="0" y="5813486"/>
                  <a:pt x="0" y="5812910"/>
                </a:cubicBezTo>
                <a:lnTo>
                  <a:pt x="0" y="214623"/>
                </a:lnTo>
                <a:cubicBezTo>
                  <a:pt x="0" y="96225"/>
                  <a:pt x="97517" y="0"/>
                  <a:pt x="216345" y="0"/>
                </a:cubicBezTo>
                <a:lnTo>
                  <a:pt x="3566577" y="0"/>
                </a:lnTo>
                <a:close/>
                <a:moveTo>
                  <a:pt x="1188931" y="1205507"/>
                </a:moveTo>
                <a:lnTo>
                  <a:pt x="1188931" y="1808260"/>
                </a:lnTo>
                <a:lnTo>
                  <a:pt x="2972004" y="1808260"/>
                </a:lnTo>
                <a:lnTo>
                  <a:pt x="2972004" y="1205507"/>
                </a:lnTo>
                <a:lnTo>
                  <a:pt x="1188931" y="1205507"/>
                </a:lnTo>
                <a:close/>
                <a:moveTo>
                  <a:pt x="1188931" y="2411013"/>
                </a:moveTo>
                <a:lnTo>
                  <a:pt x="1188931" y="3013766"/>
                </a:lnTo>
                <a:lnTo>
                  <a:pt x="4160935" y="3013766"/>
                </a:lnTo>
                <a:lnTo>
                  <a:pt x="4160935" y="2411013"/>
                </a:lnTo>
                <a:lnTo>
                  <a:pt x="1188931" y="2411013"/>
                </a:lnTo>
                <a:close/>
                <a:moveTo>
                  <a:pt x="1188931" y="3616520"/>
                </a:moveTo>
                <a:lnTo>
                  <a:pt x="1188931" y="4219273"/>
                </a:lnTo>
                <a:lnTo>
                  <a:pt x="4160935" y="4219273"/>
                </a:lnTo>
                <a:lnTo>
                  <a:pt x="4160935" y="3616520"/>
                </a:lnTo>
                <a:lnTo>
                  <a:pt x="1188931" y="3616520"/>
                </a:lnTo>
                <a:close/>
                <a:moveTo>
                  <a:pt x="4197746" y="8180"/>
                </a:moveTo>
                <a:lnTo>
                  <a:pt x="5344484" y="1168911"/>
                </a:lnTo>
                <a:cubicBezTo>
                  <a:pt x="5352807" y="1177401"/>
                  <a:pt x="5352670" y="1191031"/>
                  <a:pt x="5344180" y="1199353"/>
                </a:cubicBezTo>
                <a:cubicBezTo>
                  <a:pt x="5340178" y="1203276"/>
                  <a:pt x="5334804" y="1205483"/>
                  <a:pt x="5329200" y="1205507"/>
                </a:cubicBezTo>
                <a:lnTo>
                  <a:pt x="4376204" y="1205507"/>
                </a:lnTo>
                <a:cubicBezTo>
                  <a:pt x="4257314" y="1205507"/>
                  <a:pt x="4160935" y="1109127"/>
                  <a:pt x="4160935" y="990237"/>
                </a:cubicBezTo>
                <a:lnTo>
                  <a:pt x="4160935" y="23249"/>
                </a:lnTo>
                <a:cubicBezTo>
                  <a:pt x="4160985" y="11360"/>
                  <a:pt x="4170663" y="1763"/>
                  <a:pt x="4182552" y="1813"/>
                </a:cubicBezTo>
                <a:cubicBezTo>
                  <a:pt x="4188261" y="1837"/>
                  <a:pt x="4193726" y="4127"/>
                  <a:pt x="4197746" y="8180"/>
                </a:cubicBezTo>
                <a:close/>
              </a:path>
            </a:pathLst>
          </a:custGeom>
          <a:gradFill>
            <a:gsLst>
              <a:gs pos="100000">
                <a:srgbClr val="0053DC"/>
              </a:gs>
              <a:gs pos="0">
                <a:srgbClr val="0C8CF7"/>
              </a:gs>
            </a:gsLst>
            <a:lin ang="2700000" scaled="1"/>
          </a:gradFill>
          <a:ln w="669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49" name="图片 48" descr="图片包含 灯光, 黑暗, 夜晚, 照片&#10;&#10;描述已自动生成"/>
          <p:cNvPicPr>
            <a:picLocks noChangeAspect="1"/>
          </p:cNvPicPr>
          <p:nvPr/>
        </p:nvPicPr>
        <p:blipFill rotWithShape="1">
          <a:blip r:embed="rId1">
            <a:duotone>
              <a:srgbClr val="0292F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" b="39380"/>
          <a:stretch>
            <a:fillRect/>
          </a:stretch>
        </p:blipFill>
        <p:spPr>
          <a:xfrm>
            <a:off x="0" y="5427270"/>
            <a:ext cx="12192000" cy="1430730"/>
          </a:xfrm>
          <a:custGeom>
            <a:avLst/>
            <a:gdLst>
              <a:gd name="connsiteX0" fmla="*/ 0 w 12192000"/>
              <a:gd name="connsiteY0" fmla="*/ 0 h 1430730"/>
              <a:gd name="connsiteX1" fmla="*/ 12192000 w 12192000"/>
              <a:gd name="connsiteY1" fmla="*/ 0 h 1430730"/>
              <a:gd name="connsiteX2" fmla="*/ 12192000 w 12192000"/>
              <a:gd name="connsiteY2" fmla="*/ 1430730 h 1430730"/>
              <a:gd name="connsiteX3" fmla="*/ 0 w 12192000"/>
              <a:gd name="connsiteY3" fmla="*/ 1430730 h 143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430730">
                <a:moveTo>
                  <a:pt x="0" y="0"/>
                </a:moveTo>
                <a:lnTo>
                  <a:pt x="12192000" y="0"/>
                </a:lnTo>
                <a:lnTo>
                  <a:pt x="12192000" y="1430730"/>
                </a:lnTo>
                <a:lnTo>
                  <a:pt x="0" y="1430730"/>
                </a:lnTo>
                <a:close/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/>
        </p:nvSpPr>
        <p:spPr>
          <a:xfrm>
            <a:off x="-39542" y="780287"/>
            <a:ext cx="2510971" cy="162379"/>
          </a:xfrm>
          <a:custGeom>
            <a:avLst/>
            <a:gdLst>
              <a:gd name="connsiteX0" fmla="*/ 0 w 2510971"/>
              <a:gd name="connsiteY0" fmla="*/ 232229 h 232229"/>
              <a:gd name="connsiteX1" fmla="*/ 2481943 w 2510971"/>
              <a:gd name="connsiteY1" fmla="*/ 232229 h 232229"/>
              <a:gd name="connsiteX2" fmla="*/ 2510971 w 2510971"/>
              <a:gd name="connsiteY2" fmla="*/ 0 h 2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0971" h="232229">
                <a:moveTo>
                  <a:pt x="0" y="232229"/>
                </a:moveTo>
                <a:lnTo>
                  <a:pt x="2481943" y="232229"/>
                </a:lnTo>
                <a:lnTo>
                  <a:pt x="2510971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82063" y="227652"/>
            <a:ext cx="2754630" cy="755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zh-CN" altLang="en-US" sz="3600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字体圈欣意冠黑体" panose="00000500000000000000" pitchFamily="2" charset="-122"/>
                <a:ea typeface="字体圈欣意冠黑体" panose="00000500000000000000" pitchFamily="2" charset="-122"/>
              </a:rPr>
              <a:t>十、发展规划</a:t>
            </a:r>
            <a:endParaRPr lang="zh-CN" altLang="en-US" sz="3600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字体圈欣意冠黑体" panose="00000500000000000000" pitchFamily="2" charset="-122"/>
              <a:ea typeface="字体圈欣意冠黑体" panose="00000500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944739"/>
            <a:ext cx="321469" cy="0"/>
          </a:xfrm>
          <a:prstGeom prst="line">
            <a:avLst/>
          </a:prstGeom>
          <a:ln w="38100" cap="flat">
            <a:gradFill>
              <a:gsLst>
                <a:gs pos="0">
                  <a:srgbClr val="0C8CF7"/>
                </a:gs>
                <a:gs pos="100000">
                  <a:srgbClr val="0053DC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563100" y="380052"/>
            <a:ext cx="704850" cy="0"/>
          </a:xfrm>
          <a:prstGeom prst="line">
            <a:avLst/>
          </a:prstGeom>
          <a:ln w="25400" cap="rnd">
            <a:solidFill>
              <a:srgbClr val="0BD0D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487150" y="208602"/>
            <a:ext cx="70485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BD0D9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086975" y="608652"/>
            <a:ext cx="1752600" cy="0"/>
          </a:xfrm>
          <a:prstGeom prst="line">
            <a:avLst/>
          </a:prstGeom>
          <a:ln w="41275" cap="rnd">
            <a:gradFill flip="none" rotWithShape="1">
              <a:gsLst>
                <a:gs pos="37000">
                  <a:srgbClr val="0C8CF7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963275" y="894402"/>
            <a:ext cx="676275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0" y="1783080"/>
            <a:ext cx="12191999" cy="2153921"/>
          </a:xfrm>
          <a:prstGeom prst="rect">
            <a:avLst/>
          </a:prstGeom>
          <a:gradFill>
            <a:gsLst>
              <a:gs pos="0">
                <a:srgbClr val="0C8CF7"/>
              </a:gs>
              <a:gs pos="100000">
                <a:srgbClr val="0053DC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932429"/>
            <a:ext cx="12192000" cy="2925571"/>
          </a:xfrm>
          <a:prstGeom prst="rect">
            <a:avLst/>
          </a:prstGeom>
        </p:spPr>
      </p:pic>
      <p:pic>
        <p:nvPicPr>
          <p:cNvPr id="73" name="图片 72" descr="图片包含 灯光, 黑暗, 夜晚, 照片&#10;&#10;描述已自动生成"/>
          <p:cNvPicPr>
            <a:picLocks noChangeAspect="1"/>
          </p:cNvPicPr>
          <p:nvPr/>
        </p:nvPicPr>
        <p:blipFill rotWithShape="1">
          <a:blip r:embed="rId2">
            <a:duotone>
              <a:srgbClr val="0292F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7230"/>
          <a:stretch>
            <a:fillRect/>
          </a:stretch>
        </p:blipFill>
        <p:spPr>
          <a:xfrm>
            <a:off x="0" y="5816822"/>
            <a:ext cx="12192000" cy="1041179"/>
          </a:xfrm>
          <a:custGeom>
            <a:avLst/>
            <a:gdLst>
              <a:gd name="connsiteX0" fmla="*/ 0 w 12192000"/>
              <a:gd name="connsiteY0" fmla="*/ 0 h 1041179"/>
              <a:gd name="connsiteX1" fmla="*/ 12192000 w 12192000"/>
              <a:gd name="connsiteY1" fmla="*/ 0 h 1041179"/>
              <a:gd name="connsiteX2" fmla="*/ 12192000 w 12192000"/>
              <a:gd name="connsiteY2" fmla="*/ 1041179 h 1041179"/>
              <a:gd name="connsiteX3" fmla="*/ 0 w 12192000"/>
              <a:gd name="connsiteY3" fmla="*/ 1041179 h 104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041179">
                <a:moveTo>
                  <a:pt x="0" y="0"/>
                </a:moveTo>
                <a:lnTo>
                  <a:pt x="12192000" y="0"/>
                </a:lnTo>
                <a:lnTo>
                  <a:pt x="12192000" y="1041179"/>
                </a:lnTo>
                <a:lnTo>
                  <a:pt x="0" y="1041179"/>
                </a:lnTo>
                <a:close/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</p:pic>
      <p:sp>
        <p:nvSpPr>
          <p:cNvPr id="10" name="矩形 9"/>
          <p:cNvSpPr/>
          <p:nvPr/>
        </p:nvSpPr>
        <p:spPr>
          <a:xfrm>
            <a:off x="2982808" y="2101637"/>
            <a:ext cx="8696804" cy="34866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88000" tIns="288000" rIns="288000" bIns="288000" numCol="1" spcCol="0" rtlCol="0" fromWordArt="0" anchor="t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endParaRPr lang="zh-CN" altLang="en-US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7127" y="1004844"/>
            <a:ext cx="11501247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pc="300" dirty="0">
                <a:solidFill>
                  <a:srgbClr val="0053D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项目未来的发展规划是什么</a:t>
            </a:r>
            <a:r>
              <a:rPr lang="zh-CN" altLang="zh-CN" sz="2800" b="1" spc="300" dirty="0">
                <a:solidFill>
                  <a:srgbClr val="0053D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？</a:t>
            </a:r>
            <a:endParaRPr lang="zh-CN" altLang="zh-CN" sz="2800" b="1" spc="3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2800" b="1" spc="3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15685" y="2877820"/>
            <a:ext cx="5371465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提示：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不仅限于市场区域拓展计划，可从产品研发、迭代升级、客户粉丝数量、销售量、营业额、上市进程等多角度规划。</a:t>
            </a:r>
            <a:r>
              <a:rPr lang="zh-CN" altLang="zh-CN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spc="3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endParaRPr lang="zh-CN" altLang="zh-CN" sz="2000" b="1" spc="3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任意多边形 12"/>
          <p:cNvSpPr/>
          <p:nvPr/>
        </p:nvSpPr>
        <p:spPr>
          <a:xfrm>
            <a:off x="552207" y="2421017"/>
            <a:ext cx="5207926" cy="3486626"/>
          </a:xfrm>
          <a:custGeom>
            <a:avLst/>
            <a:gdLst>
              <a:gd name="connsiteX0" fmla="*/ 0 w 2276475"/>
              <a:gd name="connsiteY0" fmla="*/ 0 h 4029075"/>
              <a:gd name="connsiteX1" fmla="*/ 2276475 w 2276475"/>
              <a:gd name="connsiteY1" fmla="*/ 0 h 4029075"/>
              <a:gd name="connsiteX2" fmla="*/ 2276475 w 2276475"/>
              <a:gd name="connsiteY2" fmla="*/ 4029075 h 4029075"/>
              <a:gd name="connsiteX3" fmla="*/ 0 w 2276475"/>
              <a:gd name="connsiteY3" fmla="*/ 4029075 h 4029075"/>
              <a:gd name="connsiteX4" fmla="*/ 0 w 2276475"/>
              <a:gd name="connsiteY4" fmla="*/ 0 h 402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6475" h="4029075">
                <a:moveTo>
                  <a:pt x="0" y="0"/>
                </a:moveTo>
                <a:lnTo>
                  <a:pt x="2276475" y="0"/>
                </a:lnTo>
                <a:lnTo>
                  <a:pt x="2276475" y="4029075"/>
                </a:lnTo>
                <a:lnTo>
                  <a:pt x="0" y="402907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rcRect/>
            <a:stretch>
              <a:fillRect l="-83403" t="-2693" r="-94989" b="-2170"/>
            </a:stretch>
          </a:blipFill>
          <a:ln>
            <a:noFill/>
          </a:ln>
          <a:effectLst>
            <a:innerShdw blurRad="38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箭头: V 形 18"/>
          <p:cNvSpPr/>
          <p:nvPr/>
        </p:nvSpPr>
        <p:spPr>
          <a:xfrm>
            <a:off x="3716618" y="4387401"/>
            <a:ext cx="122963" cy="175895"/>
          </a:xfrm>
          <a:prstGeom prst="chevron">
            <a:avLst>
              <a:gd name="adj" fmla="val 68062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802" y="855704"/>
            <a:ext cx="4931087" cy="4749878"/>
          </a:xfrm>
          <a:prstGeom prst="rect">
            <a:avLst/>
          </a:prstGeom>
          <a:effectLst>
            <a:outerShdw blurRad="254000" dist="381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" b="34298"/>
          <a:stretch>
            <a:fillRect/>
          </a:stretch>
        </p:blipFill>
        <p:spPr>
          <a:xfrm>
            <a:off x="14514" y="5326746"/>
            <a:ext cx="12177486" cy="1531255"/>
          </a:xfrm>
          <a:custGeom>
            <a:avLst/>
            <a:gdLst>
              <a:gd name="connsiteX0" fmla="*/ 0 w 12177486"/>
              <a:gd name="connsiteY0" fmla="*/ 0 h 1531255"/>
              <a:gd name="connsiteX1" fmla="*/ 12177486 w 12177486"/>
              <a:gd name="connsiteY1" fmla="*/ 0 h 1531255"/>
              <a:gd name="connsiteX2" fmla="*/ 12177486 w 12177486"/>
              <a:gd name="connsiteY2" fmla="*/ 1531255 h 1531255"/>
              <a:gd name="connsiteX3" fmla="*/ 0 w 12177486"/>
              <a:gd name="connsiteY3" fmla="*/ 1531255 h 153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7486" h="1531255">
                <a:moveTo>
                  <a:pt x="0" y="0"/>
                </a:moveTo>
                <a:lnTo>
                  <a:pt x="12177486" y="0"/>
                </a:lnTo>
                <a:lnTo>
                  <a:pt x="12177486" y="1531255"/>
                </a:lnTo>
                <a:lnTo>
                  <a:pt x="0" y="1531255"/>
                </a:lnTo>
                <a:close/>
              </a:path>
            </a:pathLst>
          </a:custGeom>
        </p:spPr>
      </p:pic>
      <p:sp>
        <p:nvSpPr>
          <p:cNvPr id="3" name="任意多边形: 形状 2"/>
          <p:cNvSpPr/>
          <p:nvPr/>
        </p:nvSpPr>
        <p:spPr>
          <a:xfrm>
            <a:off x="-39542" y="780287"/>
            <a:ext cx="2510971" cy="162379"/>
          </a:xfrm>
          <a:custGeom>
            <a:avLst/>
            <a:gdLst>
              <a:gd name="connsiteX0" fmla="*/ 0 w 2510971"/>
              <a:gd name="connsiteY0" fmla="*/ 232229 h 232229"/>
              <a:gd name="connsiteX1" fmla="*/ 2481943 w 2510971"/>
              <a:gd name="connsiteY1" fmla="*/ 232229 h 232229"/>
              <a:gd name="connsiteX2" fmla="*/ 2510971 w 2510971"/>
              <a:gd name="connsiteY2" fmla="*/ 0 h 2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0971" h="232229">
                <a:moveTo>
                  <a:pt x="0" y="232229"/>
                </a:moveTo>
                <a:lnTo>
                  <a:pt x="2481943" y="232229"/>
                </a:lnTo>
                <a:lnTo>
                  <a:pt x="2510971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92858" y="227652"/>
            <a:ext cx="3689350" cy="755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zh-CN" altLang="en-US" sz="3600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字体圈欣意冠黑体" panose="00000500000000000000" pitchFamily="2" charset="-122"/>
                <a:ea typeface="字体圈欣意冠黑体" panose="00000500000000000000" pitchFamily="2" charset="-122"/>
              </a:rPr>
              <a:t>十一、结束及致谢</a:t>
            </a:r>
            <a:endParaRPr lang="zh-CN" altLang="en-US" sz="3600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字体圈欣意冠黑体" panose="00000500000000000000" pitchFamily="2" charset="-122"/>
              <a:ea typeface="字体圈欣意冠黑体" panose="00000500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944739"/>
            <a:ext cx="321469" cy="0"/>
          </a:xfrm>
          <a:prstGeom prst="line">
            <a:avLst/>
          </a:prstGeom>
          <a:ln w="38100" cap="flat">
            <a:gradFill>
              <a:gsLst>
                <a:gs pos="0">
                  <a:srgbClr val="0C8CF7"/>
                </a:gs>
                <a:gs pos="100000">
                  <a:srgbClr val="0053DC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563100" y="380052"/>
            <a:ext cx="704850" cy="0"/>
          </a:xfrm>
          <a:prstGeom prst="line">
            <a:avLst/>
          </a:prstGeom>
          <a:ln w="25400" cap="rnd">
            <a:solidFill>
              <a:srgbClr val="0BD0D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11487150" y="208602"/>
            <a:ext cx="70485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BD0D9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0086975" y="608652"/>
            <a:ext cx="1752600" cy="0"/>
          </a:xfrm>
          <a:prstGeom prst="line">
            <a:avLst/>
          </a:prstGeom>
          <a:ln w="41275" cap="rnd">
            <a:gradFill flip="none" rotWithShape="1">
              <a:gsLst>
                <a:gs pos="37000">
                  <a:srgbClr val="0C8CF7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0963275" y="894402"/>
            <a:ext cx="676275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1"/>
          <p:cNvSpPr txBox="1"/>
          <p:nvPr/>
        </p:nvSpPr>
        <p:spPr>
          <a:xfrm>
            <a:off x="692659" y="2132429"/>
            <a:ext cx="4919587" cy="2197355"/>
          </a:xfrm>
          <a:prstGeom prst="rect">
            <a:avLst/>
          </a:prstGeom>
        </p:spPr>
        <p:txBody>
          <a:bodyPr>
            <a:normAutofit fontScale="8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lnSpc>
                <a:spcPct val="150000"/>
              </a:lnSpc>
            </a:pPr>
            <a:r>
              <a:rPr lang="zh-CN" altLang="en-US" b="1" spc="300" dirty="0">
                <a:solidFill>
                  <a:srgbClr val="0053D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结束语</a:t>
            </a:r>
            <a:endParaRPr lang="en-US" altLang="zh-CN" b="1" spc="3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zh-CN" altLang="en-US" sz="2300" b="1" spc="300" dirty="0">
                <a:solidFill>
                  <a:srgbClr val="0053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提示：公司（项目）愿景，答谢等。</a:t>
            </a:r>
            <a:r>
              <a:rPr lang="zh-CN" altLang="en-US" b="1" spc="300" dirty="0">
                <a:solidFill>
                  <a:srgbClr val="0053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b="1" spc="300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/>
        </p:nvSpPr>
        <p:spPr>
          <a:xfrm>
            <a:off x="-39542" y="780287"/>
            <a:ext cx="2510971" cy="162379"/>
          </a:xfrm>
          <a:custGeom>
            <a:avLst/>
            <a:gdLst>
              <a:gd name="connsiteX0" fmla="*/ 0 w 2510971"/>
              <a:gd name="connsiteY0" fmla="*/ 232229 h 232229"/>
              <a:gd name="connsiteX1" fmla="*/ 2481943 w 2510971"/>
              <a:gd name="connsiteY1" fmla="*/ 232229 h 232229"/>
              <a:gd name="connsiteX2" fmla="*/ 2510971 w 2510971"/>
              <a:gd name="connsiteY2" fmla="*/ 0 h 2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0971" h="232229">
                <a:moveTo>
                  <a:pt x="0" y="232229"/>
                </a:moveTo>
                <a:lnTo>
                  <a:pt x="2481943" y="232229"/>
                </a:lnTo>
                <a:lnTo>
                  <a:pt x="2510971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92858" y="227652"/>
            <a:ext cx="2052320" cy="755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zh-CN" altLang="en-US" sz="3600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字体圈欣意冠黑体" panose="00000500000000000000" pitchFamily="2" charset="-122"/>
                <a:ea typeface="字体圈欣意冠黑体" panose="00000500000000000000" pitchFamily="2" charset="-122"/>
              </a:rPr>
              <a:t>一、标题</a:t>
            </a:r>
            <a:endParaRPr lang="zh-CN" altLang="en-US" sz="3600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字体圈欣意冠黑体" panose="00000500000000000000" pitchFamily="2" charset="-122"/>
              <a:ea typeface="字体圈欣意冠黑体" panose="00000500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944739"/>
            <a:ext cx="321469" cy="0"/>
          </a:xfrm>
          <a:prstGeom prst="line">
            <a:avLst/>
          </a:prstGeom>
          <a:ln w="38100" cap="flat">
            <a:gradFill>
              <a:gsLst>
                <a:gs pos="0">
                  <a:srgbClr val="0C8CF7"/>
                </a:gs>
                <a:gs pos="100000">
                  <a:srgbClr val="0053DC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563100" y="380052"/>
            <a:ext cx="704850" cy="0"/>
          </a:xfrm>
          <a:prstGeom prst="line">
            <a:avLst/>
          </a:prstGeom>
          <a:ln w="25400" cap="rnd">
            <a:solidFill>
              <a:srgbClr val="0BD0D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487150" y="208602"/>
            <a:ext cx="70485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BD0D9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086975" y="608652"/>
            <a:ext cx="1752600" cy="0"/>
          </a:xfrm>
          <a:prstGeom prst="line">
            <a:avLst/>
          </a:prstGeom>
          <a:ln w="41275" cap="rnd">
            <a:gradFill flip="none" rotWithShape="1">
              <a:gsLst>
                <a:gs pos="37000">
                  <a:srgbClr val="0C8CF7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963275" y="894402"/>
            <a:ext cx="676275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任意多边形: 形状 21"/>
          <p:cNvSpPr/>
          <p:nvPr/>
        </p:nvSpPr>
        <p:spPr>
          <a:xfrm rot="3159356">
            <a:off x="10487141" y="2210567"/>
            <a:ext cx="2844318" cy="2881438"/>
          </a:xfrm>
          <a:custGeom>
            <a:avLst/>
            <a:gdLst>
              <a:gd name="connsiteX0" fmla="*/ 0 w 2844318"/>
              <a:gd name="connsiteY0" fmla="*/ 0 h 2881438"/>
              <a:gd name="connsiteX1" fmla="*/ 2844318 w 2844318"/>
              <a:gd name="connsiteY1" fmla="*/ 2170248 h 2881438"/>
              <a:gd name="connsiteX2" fmla="*/ 2844318 w 2844318"/>
              <a:gd name="connsiteY2" fmla="*/ 2728897 h 2881438"/>
              <a:gd name="connsiteX3" fmla="*/ 2691777 w 2844318"/>
              <a:gd name="connsiteY3" fmla="*/ 2881438 h 2881438"/>
              <a:gd name="connsiteX4" fmla="*/ 152541 w 2844318"/>
              <a:gd name="connsiteY4" fmla="*/ 2881438 h 2881438"/>
              <a:gd name="connsiteX5" fmla="*/ 1 w 2844318"/>
              <a:gd name="connsiteY5" fmla="*/ 2728897 h 288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4318" h="2881438">
                <a:moveTo>
                  <a:pt x="0" y="0"/>
                </a:moveTo>
                <a:lnTo>
                  <a:pt x="2844318" y="2170248"/>
                </a:lnTo>
                <a:lnTo>
                  <a:pt x="2844318" y="2728897"/>
                </a:lnTo>
                <a:cubicBezTo>
                  <a:pt x="2844318" y="2813143"/>
                  <a:pt x="2776023" y="2881438"/>
                  <a:pt x="2691777" y="2881438"/>
                </a:cubicBezTo>
                <a:lnTo>
                  <a:pt x="152541" y="2881438"/>
                </a:lnTo>
                <a:cubicBezTo>
                  <a:pt x="68295" y="2881438"/>
                  <a:pt x="0" y="2813143"/>
                  <a:pt x="1" y="2728897"/>
                </a:cubicBezTo>
                <a:close/>
              </a:path>
            </a:pathLst>
          </a:custGeom>
          <a:gradFill>
            <a:gsLst>
              <a:gs pos="100000">
                <a:srgbClr val="0053DC"/>
              </a:gs>
              <a:gs pos="0">
                <a:srgbClr val="0C8CF7"/>
              </a:gs>
            </a:gsLst>
            <a:lin ang="2700000" scaled="1"/>
          </a:gradFill>
          <a:ln>
            <a:noFill/>
          </a:ln>
          <a:effectLst>
            <a:outerShdw blurRad="165100" dist="254000" dir="5400000" algn="t" rotWithShape="0">
              <a:srgbClr val="0031CC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矩形: 圆角 22"/>
          <p:cNvSpPr/>
          <p:nvPr/>
        </p:nvSpPr>
        <p:spPr>
          <a:xfrm>
            <a:off x="754633" y="1490799"/>
            <a:ext cx="1919514" cy="508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053DC"/>
              </a:gs>
              <a:gs pos="0">
                <a:srgbClr val="0C8CF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角 23"/>
          <p:cNvSpPr/>
          <p:nvPr/>
        </p:nvSpPr>
        <p:spPr>
          <a:xfrm>
            <a:off x="754633" y="2877639"/>
            <a:ext cx="1919514" cy="508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053DC"/>
              </a:gs>
              <a:gs pos="0">
                <a:srgbClr val="0C8CF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241950" y="1544744"/>
            <a:ext cx="94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j-ea"/>
                <a:ea typeface="+mj-ea"/>
                <a:sym typeface="思源宋體 Heavy" panose="02020900000000000000" pitchFamily="18" charset="-128"/>
              </a:rPr>
              <a:t>主标题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  <a:sym typeface="思源宋體 Heavy" panose="02020900000000000000" pitchFamily="18" charset="-128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241950" y="2931584"/>
            <a:ext cx="94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j-ea"/>
                <a:ea typeface="+mj-ea"/>
                <a:sym typeface="思源宋體 Heavy" panose="02020900000000000000" pitchFamily="18" charset="-128"/>
              </a:rPr>
              <a:t>副标题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  <a:sym typeface="思源宋體 Heavy" panose="02020900000000000000" pitchFamily="18" charset="-128"/>
            </a:endParaRPr>
          </a:p>
        </p:txBody>
      </p:sp>
      <p:cxnSp>
        <p:nvCxnSpPr>
          <p:cNvPr id="31" name="直接连接符 30"/>
          <p:cNvCxnSpPr>
            <a:stCxn id="23" idx="3"/>
          </p:cNvCxnSpPr>
          <p:nvPr/>
        </p:nvCxnSpPr>
        <p:spPr>
          <a:xfrm>
            <a:off x="2674147" y="1744799"/>
            <a:ext cx="396713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2674147" y="3131639"/>
            <a:ext cx="396713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3177254" y="1491138"/>
            <a:ext cx="6617302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rPr>
              <a:t>提示：凝炼项目本质和特色的词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</a:endParaRPr>
          </a:p>
          <a:p>
            <a:pPr marL="0"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rPr>
              <a:t>案例：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rPr>
              <a:t>”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rPr>
              <a:t>明眸灵犀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rPr>
              <a:t>“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rPr>
              <a:t>、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rPr>
              <a:t>”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rPr>
              <a:t>蚊所未吻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rPr>
              <a:t>”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rPr>
              <a:t>、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rPr>
              <a:t>“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rPr>
              <a:t>南馒入侵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rPr>
              <a:t>”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rPr>
              <a:t>等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177540" y="2877820"/>
            <a:ext cx="7414260" cy="2346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rPr>
              <a:t>提示：用多个定语组成的短句，阐述项目实质。</a:t>
            </a:r>
            <a:endParaRPr lang="zh-CN" altLang="en-US" sz="200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</a:endParaRPr>
          </a:p>
          <a:p>
            <a:pPr marL="0"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rPr>
              <a:t>案例：</a:t>
            </a:r>
            <a:endParaRPr lang="zh-CN" altLang="en-US" sz="200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</a:endParaRPr>
          </a:p>
          <a:p>
            <a:pPr marL="0"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rPr>
              <a:t>）</a:t>
            </a:r>
            <a:r>
              <a:rPr lang="en-US" altLang="zh-CN" sz="20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rPr>
              <a:t>”</a:t>
            </a:r>
            <a:r>
              <a:rPr lang="zh-CN" altLang="en-US" sz="20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rPr>
              <a:t>明眸灵犀</a:t>
            </a:r>
            <a:r>
              <a:rPr lang="en-US" altLang="zh-CN" sz="20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rPr>
              <a:t>”——</a:t>
            </a:r>
            <a:r>
              <a:rPr lang="zh-CN" altLang="en-US" sz="20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rPr>
              <a:t>国内首款精准寻径智能盲人眼镜</a:t>
            </a:r>
            <a:endParaRPr lang="zh-CN" altLang="en-US" sz="200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</a:endParaRPr>
          </a:p>
          <a:p>
            <a:pPr marL="0"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rPr>
              <a:t>）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”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蚊所未吻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”——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世界首款青蒿驱蚊系列产品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marL="0"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（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）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“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神索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“·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连接神经的桥梁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——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划时代的组织工程神经导管</a:t>
            </a:r>
            <a:endParaRPr lang="en-US" altLang="zh-CN" sz="2000" kern="100" spc="30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</p:txBody>
      </p:sp>
      <p:pic>
        <p:nvPicPr>
          <p:cNvPr id="46" name="图片 45" descr="图片包含 灯光, 黑暗, 夜晚, 照片&#10;&#10;描述已自动生成"/>
          <p:cNvPicPr>
            <a:picLocks noChangeAspect="1"/>
          </p:cNvPicPr>
          <p:nvPr/>
        </p:nvPicPr>
        <p:blipFill rotWithShape="1">
          <a:blip r:embed="rId1">
            <a:duotone>
              <a:srgbClr val="0292F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078"/>
          <a:stretch>
            <a:fillRect/>
          </a:stretch>
        </p:blipFill>
        <p:spPr>
          <a:xfrm>
            <a:off x="0" y="5399268"/>
            <a:ext cx="12192000" cy="1458734"/>
          </a:xfrm>
          <a:custGeom>
            <a:avLst/>
            <a:gdLst>
              <a:gd name="connsiteX0" fmla="*/ 0 w 12192000"/>
              <a:gd name="connsiteY0" fmla="*/ 0 h 1324017"/>
              <a:gd name="connsiteX1" fmla="*/ 12192000 w 12192000"/>
              <a:gd name="connsiteY1" fmla="*/ 0 h 1324017"/>
              <a:gd name="connsiteX2" fmla="*/ 12192000 w 12192000"/>
              <a:gd name="connsiteY2" fmla="*/ 1324017 h 1324017"/>
              <a:gd name="connsiteX3" fmla="*/ 0 w 12192000"/>
              <a:gd name="connsiteY3" fmla="*/ 1324017 h 132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24017">
                <a:moveTo>
                  <a:pt x="0" y="0"/>
                </a:moveTo>
                <a:lnTo>
                  <a:pt x="12192000" y="0"/>
                </a:lnTo>
                <a:lnTo>
                  <a:pt x="12192000" y="1324017"/>
                </a:lnTo>
                <a:lnTo>
                  <a:pt x="0" y="1324017"/>
                </a:lnTo>
                <a:close/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/>
        </p:nvSpPr>
        <p:spPr>
          <a:xfrm>
            <a:off x="-39542" y="780287"/>
            <a:ext cx="2510971" cy="162379"/>
          </a:xfrm>
          <a:custGeom>
            <a:avLst/>
            <a:gdLst>
              <a:gd name="connsiteX0" fmla="*/ 0 w 2510971"/>
              <a:gd name="connsiteY0" fmla="*/ 232229 h 232229"/>
              <a:gd name="connsiteX1" fmla="*/ 2481943 w 2510971"/>
              <a:gd name="connsiteY1" fmla="*/ 232229 h 232229"/>
              <a:gd name="connsiteX2" fmla="*/ 2510971 w 2510971"/>
              <a:gd name="connsiteY2" fmla="*/ 0 h 2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0971" h="232229">
                <a:moveTo>
                  <a:pt x="0" y="232229"/>
                </a:moveTo>
                <a:lnTo>
                  <a:pt x="2481943" y="232229"/>
                </a:lnTo>
                <a:lnTo>
                  <a:pt x="2510971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82063" y="227652"/>
            <a:ext cx="2987040" cy="755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zh-CN" altLang="en-US" sz="3600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字体圈欣意冠黑体" panose="00000500000000000000" pitchFamily="2" charset="-122"/>
                <a:ea typeface="字体圈欣意冠黑体" panose="00000500000000000000" pitchFamily="2" charset="-122"/>
              </a:rPr>
              <a:t>二、项目概述</a:t>
            </a:r>
            <a:endParaRPr lang="zh-CN" altLang="en-US" sz="3600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字体圈欣意冠黑体" panose="00000500000000000000" pitchFamily="2" charset="-122"/>
              <a:ea typeface="字体圈欣意冠黑体" panose="00000500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944739"/>
            <a:ext cx="321469" cy="0"/>
          </a:xfrm>
          <a:prstGeom prst="line">
            <a:avLst/>
          </a:prstGeom>
          <a:ln w="38100" cap="flat">
            <a:gradFill>
              <a:gsLst>
                <a:gs pos="0">
                  <a:srgbClr val="0C8CF7"/>
                </a:gs>
                <a:gs pos="100000">
                  <a:srgbClr val="0053DC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563100" y="380052"/>
            <a:ext cx="704850" cy="0"/>
          </a:xfrm>
          <a:prstGeom prst="line">
            <a:avLst/>
          </a:prstGeom>
          <a:ln w="25400" cap="rnd">
            <a:solidFill>
              <a:srgbClr val="0BD0D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487150" y="208602"/>
            <a:ext cx="70485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BD0D9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086975" y="608652"/>
            <a:ext cx="1752600" cy="0"/>
          </a:xfrm>
          <a:prstGeom prst="line">
            <a:avLst/>
          </a:prstGeom>
          <a:ln w="41275" cap="rnd">
            <a:gradFill flip="none" rotWithShape="1">
              <a:gsLst>
                <a:gs pos="37000">
                  <a:srgbClr val="0C8CF7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963275" y="894402"/>
            <a:ext cx="676275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0" y="1783080"/>
            <a:ext cx="12191999" cy="2153921"/>
          </a:xfrm>
          <a:prstGeom prst="rect">
            <a:avLst/>
          </a:prstGeom>
          <a:gradFill>
            <a:gsLst>
              <a:gs pos="0">
                <a:srgbClr val="0C8CF7"/>
              </a:gs>
              <a:gs pos="100000">
                <a:srgbClr val="0053DC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96180" y="2205990"/>
            <a:ext cx="3268964" cy="1774063"/>
          </a:xfrm>
          <a:prstGeom prst="rect">
            <a:avLst/>
          </a:prstGeom>
          <a:blipFill>
            <a:blip r:embed="rId1"/>
            <a:srcRect/>
            <a:stretch>
              <a:fillRect t="-14498" b="-14498"/>
            </a:stretch>
          </a:blipFill>
          <a:ln w="76200" cap="rnd">
            <a:solidFill>
              <a:srgbClr val="34343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3210434" y="1731349"/>
            <a:ext cx="4131855" cy="2242353"/>
          </a:xfrm>
          <a:prstGeom prst="rect">
            <a:avLst/>
          </a:prstGeom>
          <a:blipFill>
            <a:blip r:embed="rId2"/>
            <a:srcRect/>
            <a:stretch>
              <a:fillRect t="-4513" b="-24483"/>
            </a:stretch>
          </a:blipFill>
          <a:ln w="76200" cap="rnd">
            <a:solidFill>
              <a:srgbClr val="34343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6478689" y="1310005"/>
            <a:ext cx="4908241" cy="2663697"/>
          </a:xfrm>
          <a:prstGeom prst="rect">
            <a:avLst/>
          </a:prstGeom>
          <a:blipFill>
            <a:blip r:embed="rId3"/>
            <a:srcRect/>
            <a:stretch>
              <a:fillRect t="-13059" b="-25139"/>
            </a:stretch>
          </a:blipFill>
          <a:ln w="76200" cap="rnd">
            <a:solidFill>
              <a:srgbClr val="34343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32429"/>
            <a:ext cx="12192000" cy="2925571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 flipV="1">
            <a:off x="5739130" y="4196715"/>
            <a:ext cx="5615940" cy="2448560"/>
          </a:xfrm>
          <a:prstGeom prst="roundRect">
            <a:avLst>
              <a:gd name="adj" fmla="val 3837"/>
            </a:avLst>
          </a:prstGeom>
          <a:solidFill>
            <a:schemeClr val="bg1"/>
          </a:solidFill>
          <a:ln>
            <a:gradFill>
              <a:gsLst>
                <a:gs pos="0">
                  <a:srgbClr val="0053DC">
                    <a:alpha val="0"/>
                  </a:srgbClr>
                </a:gs>
                <a:gs pos="100000">
                  <a:srgbClr val="0C8CF7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矩形: 圆角 5"/>
          <p:cNvSpPr/>
          <p:nvPr/>
        </p:nvSpPr>
        <p:spPr>
          <a:xfrm flipV="1">
            <a:off x="845820" y="4196715"/>
            <a:ext cx="4573905" cy="2448560"/>
          </a:xfrm>
          <a:prstGeom prst="roundRect">
            <a:avLst>
              <a:gd name="adj" fmla="val 3837"/>
            </a:avLst>
          </a:prstGeom>
          <a:solidFill>
            <a:schemeClr val="bg1"/>
          </a:solidFill>
          <a:ln>
            <a:gradFill>
              <a:gsLst>
                <a:gs pos="0">
                  <a:srgbClr val="0053DC">
                    <a:alpha val="0"/>
                  </a:srgbClr>
                </a:gs>
                <a:gs pos="100000">
                  <a:srgbClr val="0C8CF7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1" name="矩形: 圆顶角 40"/>
          <p:cNvSpPr/>
          <p:nvPr/>
        </p:nvSpPr>
        <p:spPr>
          <a:xfrm>
            <a:off x="5730240" y="4216400"/>
            <a:ext cx="5624830" cy="487045"/>
          </a:xfrm>
          <a:prstGeom prst="round2SameRect">
            <a:avLst>
              <a:gd name="adj1" fmla="val 22137"/>
              <a:gd name="adj2" fmla="val 0"/>
            </a:avLst>
          </a:prstGeom>
          <a:gradFill>
            <a:gsLst>
              <a:gs pos="0">
                <a:srgbClr val="0C8CF7"/>
              </a:gs>
              <a:gs pos="100000">
                <a:srgbClr val="0053DC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7" name="TextBox 31"/>
          <p:cNvSpPr txBox="1"/>
          <p:nvPr/>
        </p:nvSpPr>
        <p:spPr>
          <a:xfrm>
            <a:off x="1891080" y="4278283"/>
            <a:ext cx="1128514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31"/>
          <p:cNvSpPr txBox="1"/>
          <p:nvPr/>
        </p:nvSpPr>
        <p:spPr>
          <a:xfrm>
            <a:off x="1262380" y="4387215"/>
            <a:ext cx="4993005" cy="1864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kern="100" spc="3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用一段话简要精炼介绍项目</a:t>
            </a:r>
            <a:endParaRPr lang="zh-CN" altLang="en-US" sz="2000" b="1" kern="100" spc="3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kern="100" spc="3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1600" kern="100" spc="3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1600" kern="100" spc="3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）做什么</a:t>
            </a:r>
            <a:endParaRPr lang="zh-CN" altLang="en-US" sz="1600" kern="100" spc="3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kern="100" spc="3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1600" kern="100" spc="3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1600" kern="100" spc="3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）成果或进展</a:t>
            </a:r>
            <a:endParaRPr lang="zh-CN" altLang="en-US" sz="1600" kern="100" spc="3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kern="100" spc="3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1600" kern="100" spc="3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1600" kern="100" spc="3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）目标或规划</a:t>
            </a:r>
            <a:endParaRPr lang="zh-CN" altLang="en-US" sz="1600" kern="100" spc="3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80975" indent="-180975">
              <a:lnSpc>
                <a:spcPct val="120000"/>
              </a:lnSpc>
              <a:buClr>
                <a:srgbClr val="0053DC"/>
              </a:buClr>
              <a:buFont typeface="Arial" panose="020B0604020202020204" pitchFamily="34" charset="0"/>
              <a:buChar char="•"/>
            </a:pPr>
            <a:endParaRPr lang="zh-CN" altLang="en-US" sz="1600" kern="100" spc="3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5" name="TextBox 31"/>
          <p:cNvSpPr txBox="1"/>
          <p:nvPr/>
        </p:nvSpPr>
        <p:spPr>
          <a:xfrm>
            <a:off x="8259019" y="4278283"/>
            <a:ext cx="558800" cy="3384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模版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3" name="图片 72" descr="图片包含 灯光, 黑暗, 夜晚, 照片&#10;&#10;描述已自动生成"/>
          <p:cNvPicPr>
            <a:picLocks noChangeAspect="1"/>
          </p:cNvPicPr>
          <p:nvPr/>
        </p:nvPicPr>
        <p:blipFill rotWithShape="1">
          <a:blip r:embed="rId5">
            <a:duotone>
              <a:srgbClr val="0292F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7230"/>
          <a:stretch>
            <a:fillRect/>
          </a:stretch>
        </p:blipFill>
        <p:spPr>
          <a:xfrm>
            <a:off x="0" y="5816822"/>
            <a:ext cx="12192000" cy="1041179"/>
          </a:xfrm>
          <a:custGeom>
            <a:avLst/>
            <a:gdLst>
              <a:gd name="connsiteX0" fmla="*/ 0 w 12192000"/>
              <a:gd name="connsiteY0" fmla="*/ 0 h 1041179"/>
              <a:gd name="connsiteX1" fmla="*/ 12192000 w 12192000"/>
              <a:gd name="connsiteY1" fmla="*/ 0 h 1041179"/>
              <a:gd name="connsiteX2" fmla="*/ 12192000 w 12192000"/>
              <a:gd name="connsiteY2" fmla="*/ 1041179 h 1041179"/>
              <a:gd name="connsiteX3" fmla="*/ 0 w 12192000"/>
              <a:gd name="connsiteY3" fmla="*/ 1041179 h 104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041179">
                <a:moveTo>
                  <a:pt x="0" y="0"/>
                </a:moveTo>
                <a:lnTo>
                  <a:pt x="12192000" y="0"/>
                </a:lnTo>
                <a:lnTo>
                  <a:pt x="12192000" y="1041179"/>
                </a:lnTo>
                <a:lnTo>
                  <a:pt x="0" y="1041179"/>
                </a:lnTo>
                <a:close/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</p:pic>
      <p:sp>
        <p:nvSpPr>
          <p:cNvPr id="10" name="TextBox 31"/>
          <p:cNvSpPr txBox="1"/>
          <p:nvPr/>
        </p:nvSpPr>
        <p:spPr>
          <a:xfrm>
            <a:off x="5967730" y="4775200"/>
            <a:ext cx="5159375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本项目以（  ）为使命，凭借（  ）的技术、模式与核心优势，实现（  ）的目标，成为（  ）的企业。</a:t>
            </a:r>
            <a:endParaRPr lang="zh-CN" altLang="en-US" sz="1600" kern="100" spc="3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/>
        </p:nvSpPr>
        <p:spPr>
          <a:xfrm>
            <a:off x="-39542" y="780287"/>
            <a:ext cx="2510971" cy="162379"/>
          </a:xfrm>
          <a:custGeom>
            <a:avLst/>
            <a:gdLst>
              <a:gd name="connsiteX0" fmla="*/ 0 w 2510971"/>
              <a:gd name="connsiteY0" fmla="*/ 232229 h 232229"/>
              <a:gd name="connsiteX1" fmla="*/ 2481943 w 2510971"/>
              <a:gd name="connsiteY1" fmla="*/ 232229 h 232229"/>
              <a:gd name="connsiteX2" fmla="*/ 2510971 w 2510971"/>
              <a:gd name="connsiteY2" fmla="*/ 0 h 2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0971" h="232229">
                <a:moveTo>
                  <a:pt x="0" y="232229"/>
                </a:moveTo>
                <a:lnTo>
                  <a:pt x="2481943" y="232229"/>
                </a:lnTo>
                <a:lnTo>
                  <a:pt x="2510971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92858" y="227652"/>
            <a:ext cx="2987040" cy="755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zh-CN" altLang="en-US" sz="3600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字体圈欣意冠黑体" panose="00000500000000000000" pitchFamily="2" charset="-122"/>
                <a:ea typeface="字体圈欣意冠黑体" panose="00000500000000000000" pitchFamily="2" charset="-122"/>
              </a:rPr>
              <a:t>三、背景分析</a:t>
            </a:r>
            <a:endParaRPr lang="zh-CN" altLang="en-US" sz="3600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字体圈欣意冠黑体" panose="00000500000000000000" pitchFamily="2" charset="-122"/>
              <a:ea typeface="字体圈欣意冠黑体" panose="00000500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944739"/>
            <a:ext cx="321469" cy="0"/>
          </a:xfrm>
          <a:prstGeom prst="line">
            <a:avLst/>
          </a:prstGeom>
          <a:ln w="38100" cap="flat">
            <a:gradFill>
              <a:gsLst>
                <a:gs pos="0">
                  <a:srgbClr val="0C8CF7"/>
                </a:gs>
                <a:gs pos="100000">
                  <a:srgbClr val="0053DC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563100" y="380052"/>
            <a:ext cx="704850" cy="0"/>
          </a:xfrm>
          <a:prstGeom prst="line">
            <a:avLst/>
          </a:prstGeom>
          <a:ln w="25400" cap="rnd">
            <a:solidFill>
              <a:srgbClr val="0BD0D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487150" y="208602"/>
            <a:ext cx="70485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BD0D9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086975" y="608652"/>
            <a:ext cx="1752600" cy="0"/>
          </a:xfrm>
          <a:prstGeom prst="line">
            <a:avLst/>
          </a:prstGeom>
          <a:ln w="41275" cap="rnd">
            <a:gradFill flip="none" rotWithShape="1">
              <a:gsLst>
                <a:gs pos="37000">
                  <a:srgbClr val="0C8CF7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963275" y="894402"/>
            <a:ext cx="676275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任意多边形: 形状 21"/>
          <p:cNvSpPr/>
          <p:nvPr/>
        </p:nvSpPr>
        <p:spPr>
          <a:xfrm rot="3159356">
            <a:off x="10487141" y="2210567"/>
            <a:ext cx="2844318" cy="2881438"/>
          </a:xfrm>
          <a:custGeom>
            <a:avLst/>
            <a:gdLst>
              <a:gd name="connsiteX0" fmla="*/ 0 w 2844318"/>
              <a:gd name="connsiteY0" fmla="*/ 0 h 2881438"/>
              <a:gd name="connsiteX1" fmla="*/ 2844318 w 2844318"/>
              <a:gd name="connsiteY1" fmla="*/ 2170248 h 2881438"/>
              <a:gd name="connsiteX2" fmla="*/ 2844318 w 2844318"/>
              <a:gd name="connsiteY2" fmla="*/ 2728897 h 2881438"/>
              <a:gd name="connsiteX3" fmla="*/ 2691777 w 2844318"/>
              <a:gd name="connsiteY3" fmla="*/ 2881438 h 2881438"/>
              <a:gd name="connsiteX4" fmla="*/ 152541 w 2844318"/>
              <a:gd name="connsiteY4" fmla="*/ 2881438 h 2881438"/>
              <a:gd name="connsiteX5" fmla="*/ 1 w 2844318"/>
              <a:gd name="connsiteY5" fmla="*/ 2728897 h 288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4318" h="2881438">
                <a:moveTo>
                  <a:pt x="0" y="0"/>
                </a:moveTo>
                <a:lnTo>
                  <a:pt x="2844318" y="2170248"/>
                </a:lnTo>
                <a:lnTo>
                  <a:pt x="2844318" y="2728897"/>
                </a:lnTo>
                <a:cubicBezTo>
                  <a:pt x="2844318" y="2813143"/>
                  <a:pt x="2776023" y="2881438"/>
                  <a:pt x="2691777" y="2881438"/>
                </a:cubicBezTo>
                <a:lnTo>
                  <a:pt x="152541" y="2881438"/>
                </a:lnTo>
                <a:cubicBezTo>
                  <a:pt x="68295" y="2881438"/>
                  <a:pt x="0" y="2813143"/>
                  <a:pt x="1" y="2728897"/>
                </a:cubicBezTo>
                <a:close/>
              </a:path>
            </a:pathLst>
          </a:custGeom>
          <a:gradFill>
            <a:gsLst>
              <a:gs pos="100000">
                <a:srgbClr val="0053DC"/>
              </a:gs>
              <a:gs pos="0">
                <a:srgbClr val="0C8CF7"/>
              </a:gs>
            </a:gsLst>
            <a:lin ang="2700000" scaled="1"/>
          </a:gradFill>
          <a:ln>
            <a:noFill/>
          </a:ln>
          <a:effectLst>
            <a:outerShdw blurRad="165100" dist="254000" dir="5400000" algn="t" rotWithShape="0">
              <a:srgbClr val="0031CC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>
            <a:off x="1969297" y="2100399"/>
            <a:ext cx="396713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1969297" y="3820614"/>
            <a:ext cx="396713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2497136" y="1452852"/>
            <a:ext cx="7404100" cy="1822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lnSpc>
                <a:spcPct val="150000"/>
              </a:lnSpc>
            </a:pPr>
            <a:r>
              <a:rPr lang="zh-CN" altLang="zh-CN" sz="2600" spc="2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项目属于哪一个细分行业？</a:t>
            </a:r>
            <a:endParaRPr lang="en-US" altLang="zh-CN" sz="2600" spc="20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  <a:p>
            <a:pPr defTabSz="913765">
              <a:lnSpc>
                <a:spcPct val="150000"/>
              </a:lnSpc>
            </a:pPr>
            <a:r>
              <a:rPr lang="zh-CN" altLang="zh-CN" sz="2600" spc="2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这个细分行业的背景和发展趋势、市场空间和规模如何？</a:t>
            </a:r>
            <a:endParaRPr lang="zh-CN" altLang="zh-CN" sz="2600" spc="20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471420" y="3498215"/>
            <a:ext cx="7221220" cy="69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lnSpc>
                <a:spcPct val="150000"/>
              </a:lnSpc>
            </a:pPr>
            <a:r>
              <a:rPr lang="zh-CN" altLang="zh-CN" sz="2600" spc="200" dirty="0">
                <a:solidFill>
                  <a:schemeClr val="tx1"/>
                </a:solidFill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这个细分行业的真实需求和痛点是什么？</a:t>
            </a:r>
            <a:endParaRPr lang="zh-CN" altLang="zh-CN" sz="2600" spc="200" dirty="0">
              <a:solidFill>
                <a:schemeClr val="tx1"/>
              </a:solidFill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</p:txBody>
      </p:sp>
      <p:pic>
        <p:nvPicPr>
          <p:cNvPr id="46" name="图片 45" descr="图片包含 灯光, 黑暗, 夜晚, 照片&#10;&#10;描述已自动生成"/>
          <p:cNvPicPr>
            <a:picLocks noChangeAspect="1"/>
          </p:cNvPicPr>
          <p:nvPr/>
        </p:nvPicPr>
        <p:blipFill rotWithShape="1">
          <a:blip r:embed="rId1">
            <a:duotone>
              <a:srgbClr val="0292F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078"/>
          <a:stretch>
            <a:fillRect/>
          </a:stretch>
        </p:blipFill>
        <p:spPr>
          <a:xfrm>
            <a:off x="0" y="5399268"/>
            <a:ext cx="12192000" cy="1458734"/>
          </a:xfrm>
          <a:custGeom>
            <a:avLst/>
            <a:gdLst>
              <a:gd name="connsiteX0" fmla="*/ 0 w 12192000"/>
              <a:gd name="connsiteY0" fmla="*/ 0 h 1324017"/>
              <a:gd name="connsiteX1" fmla="*/ 12192000 w 12192000"/>
              <a:gd name="connsiteY1" fmla="*/ 0 h 1324017"/>
              <a:gd name="connsiteX2" fmla="*/ 12192000 w 12192000"/>
              <a:gd name="connsiteY2" fmla="*/ 1324017 h 1324017"/>
              <a:gd name="connsiteX3" fmla="*/ 0 w 12192000"/>
              <a:gd name="connsiteY3" fmla="*/ 1324017 h 132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24017">
                <a:moveTo>
                  <a:pt x="0" y="0"/>
                </a:moveTo>
                <a:lnTo>
                  <a:pt x="12192000" y="0"/>
                </a:lnTo>
                <a:lnTo>
                  <a:pt x="12192000" y="1324017"/>
                </a:lnTo>
                <a:lnTo>
                  <a:pt x="0" y="1324017"/>
                </a:lnTo>
                <a:close/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</p:pic>
      <p:sp>
        <p:nvSpPr>
          <p:cNvPr id="2" name="图形 53"/>
          <p:cNvSpPr/>
          <p:nvPr/>
        </p:nvSpPr>
        <p:spPr>
          <a:xfrm>
            <a:off x="1089733" y="1846654"/>
            <a:ext cx="676748" cy="597552"/>
          </a:xfrm>
          <a:custGeom>
            <a:avLst/>
            <a:gdLst>
              <a:gd name="connsiteX0" fmla="*/ 2174367 w 6096000"/>
              <a:gd name="connsiteY0" fmla="*/ 4381500 h 5382632"/>
              <a:gd name="connsiteX1" fmla="*/ 1231392 w 6096000"/>
              <a:gd name="connsiteY1" fmla="*/ 5324475 h 5382632"/>
              <a:gd name="connsiteX2" fmla="*/ 962025 w 6096000"/>
              <a:gd name="connsiteY2" fmla="*/ 5329157 h 5382632"/>
              <a:gd name="connsiteX3" fmla="*/ 957344 w 6096000"/>
              <a:gd name="connsiteY3" fmla="*/ 5059790 h 5382632"/>
              <a:gd name="connsiteX4" fmla="*/ 962025 w 6096000"/>
              <a:gd name="connsiteY4" fmla="*/ 5055108 h 5382632"/>
              <a:gd name="connsiteX5" fmla="*/ 1635633 w 6096000"/>
              <a:gd name="connsiteY5" fmla="*/ 4381500 h 5382632"/>
              <a:gd name="connsiteX6" fmla="*/ 762000 w 6096000"/>
              <a:gd name="connsiteY6" fmla="*/ 4381500 h 5382632"/>
              <a:gd name="connsiteX7" fmla="*/ 381000 w 6096000"/>
              <a:gd name="connsiteY7" fmla="*/ 4000500 h 5382632"/>
              <a:gd name="connsiteX8" fmla="*/ 381000 w 6096000"/>
              <a:gd name="connsiteY8" fmla="*/ 381000 h 5382632"/>
              <a:gd name="connsiteX9" fmla="*/ 190500 w 6096000"/>
              <a:gd name="connsiteY9" fmla="*/ 381000 h 5382632"/>
              <a:gd name="connsiteX10" fmla="*/ 0 w 6096000"/>
              <a:gd name="connsiteY10" fmla="*/ 190500 h 5382632"/>
              <a:gd name="connsiteX11" fmla="*/ 190500 w 6096000"/>
              <a:gd name="connsiteY11" fmla="*/ 0 h 5382632"/>
              <a:gd name="connsiteX12" fmla="*/ 5905500 w 6096000"/>
              <a:gd name="connsiteY12" fmla="*/ 0 h 5382632"/>
              <a:gd name="connsiteX13" fmla="*/ 6096000 w 6096000"/>
              <a:gd name="connsiteY13" fmla="*/ 190500 h 5382632"/>
              <a:gd name="connsiteX14" fmla="*/ 5905500 w 6096000"/>
              <a:gd name="connsiteY14" fmla="*/ 381000 h 5382632"/>
              <a:gd name="connsiteX15" fmla="*/ 5715000 w 6096000"/>
              <a:gd name="connsiteY15" fmla="*/ 381000 h 5382632"/>
              <a:gd name="connsiteX16" fmla="*/ 5715000 w 6096000"/>
              <a:gd name="connsiteY16" fmla="*/ 4000500 h 5382632"/>
              <a:gd name="connsiteX17" fmla="*/ 5334000 w 6096000"/>
              <a:gd name="connsiteY17" fmla="*/ 4381500 h 5382632"/>
              <a:gd name="connsiteX18" fmla="*/ 4460367 w 6096000"/>
              <a:gd name="connsiteY18" fmla="*/ 4381500 h 5382632"/>
              <a:gd name="connsiteX19" fmla="*/ 5133975 w 6096000"/>
              <a:gd name="connsiteY19" fmla="*/ 5055108 h 5382632"/>
              <a:gd name="connsiteX20" fmla="*/ 5129294 w 6096000"/>
              <a:gd name="connsiteY20" fmla="*/ 5324475 h 5382632"/>
              <a:gd name="connsiteX21" fmla="*/ 4864608 w 6096000"/>
              <a:gd name="connsiteY21" fmla="*/ 5324475 h 5382632"/>
              <a:gd name="connsiteX22" fmla="*/ 3921633 w 6096000"/>
              <a:gd name="connsiteY22" fmla="*/ 4381500 h 5382632"/>
              <a:gd name="connsiteX23" fmla="*/ 2174367 w 6096000"/>
              <a:gd name="connsiteY23" fmla="*/ 4381500 h 5382632"/>
              <a:gd name="connsiteX24" fmla="*/ 1658683 w 6096000"/>
              <a:gd name="connsiteY24" fmla="*/ 2964371 h 5382632"/>
              <a:gd name="connsiteX25" fmla="*/ 2552891 w 6096000"/>
              <a:gd name="connsiteY25" fmla="*/ 2070354 h 5382632"/>
              <a:gd name="connsiteX26" fmla="*/ 3310700 w 6096000"/>
              <a:gd name="connsiteY26" fmla="*/ 2828163 h 5382632"/>
              <a:gd name="connsiteX27" fmla="*/ 3580067 w 6096000"/>
              <a:gd name="connsiteY27" fmla="*/ 2828163 h 5382632"/>
              <a:gd name="connsiteX28" fmla="*/ 4772978 w 6096000"/>
              <a:gd name="connsiteY28" fmla="*/ 1635252 h 5382632"/>
              <a:gd name="connsiteX29" fmla="*/ 4777659 w 6096000"/>
              <a:gd name="connsiteY29" fmla="*/ 1365885 h 5382632"/>
              <a:gd name="connsiteX30" fmla="*/ 4508292 w 6096000"/>
              <a:gd name="connsiteY30" fmla="*/ 1361203 h 5382632"/>
              <a:gd name="connsiteX31" fmla="*/ 4503611 w 6096000"/>
              <a:gd name="connsiteY31" fmla="*/ 1365885 h 5382632"/>
              <a:gd name="connsiteX32" fmla="*/ 3445383 w 6096000"/>
              <a:gd name="connsiteY32" fmla="*/ 2424112 h 5382632"/>
              <a:gd name="connsiteX33" fmla="*/ 2687574 w 6096000"/>
              <a:gd name="connsiteY33" fmla="*/ 1666113 h 5382632"/>
              <a:gd name="connsiteX34" fmla="*/ 2418166 w 6096000"/>
              <a:gd name="connsiteY34" fmla="*/ 1665963 h 5382632"/>
              <a:gd name="connsiteX35" fmla="*/ 2418017 w 6096000"/>
              <a:gd name="connsiteY35" fmla="*/ 1666113 h 5382632"/>
              <a:gd name="connsiteX36" fmla="*/ 1389317 w 6096000"/>
              <a:gd name="connsiteY36" fmla="*/ 2694813 h 5382632"/>
              <a:gd name="connsiteX37" fmla="*/ 1389221 w 6096000"/>
              <a:gd name="connsiteY37" fmla="*/ 2964276 h 5382632"/>
              <a:gd name="connsiteX38" fmla="*/ 1658684 w 6096000"/>
              <a:gd name="connsiteY38" fmla="*/ 2964371 h 538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096000" h="5382632">
                <a:moveTo>
                  <a:pt x="2174367" y="4381500"/>
                </a:moveTo>
                <a:lnTo>
                  <a:pt x="1231392" y="5324475"/>
                </a:lnTo>
                <a:cubicBezTo>
                  <a:pt x="1158301" y="5400152"/>
                  <a:pt x="1037701" y="5402248"/>
                  <a:pt x="962025" y="5329157"/>
                </a:cubicBezTo>
                <a:cubicBezTo>
                  <a:pt x="886349" y="5256066"/>
                  <a:pt x="884253" y="5135466"/>
                  <a:pt x="957344" y="5059790"/>
                </a:cubicBezTo>
                <a:cubicBezTo>
                  <a:pt x="958877" y="5058202"/>
                  <a:pt x="960438" y="5056641"/>
                  <a:pt x="962025" y="5055108"/>
                </a:cubicBezTo>
                <a:lnTo>
                  <a:pt x="1635633" y="4381500"/>
                </a:lnTo>
                <a:lnTo>
                  <a:pt x="762000" y="4381500"/>
                </a:lnTo>
                <a:cubicBezTo>
                  <a:pt x="551580" y="4381500"/>
                  <a:pt x="381000" y="4210921"/>
                  <a:pt x="381000" y="4000500"/>
                </a:cubicBezTo>
                <a:lnTo>
                  <a:pt x="381000" y="381000"/>
                </a:lnTo>
                <a:lnTo>
                  <a:pt x="190500" y="381000"/>
                </a:lnTo>
                <a:cubicBezTo>
                  <a:pt x="85290" y="381000"/>
                  <a:pt x="0" y="295710"/>
                  <a:pt x="0" y="190500"/>
                </a:cubicBezTo>
                <a:cubicBezTo>
                  <a:pt x="0" y="85290"/>
                  <a:pt x="85290" y="0"/>
                  <a:pt x="190500" y="0"/>
                </a:cubicBezTo>
                <a:lnTo>
                  <a:pt x="5905500" y="0"/>
                </a:lnTo>
                <a:cubicBezTo>
                  <a:pt x="6010710" y="0"/>
                  <a:pt x="6096000" y="85290"/>
                  <a:pt x="6096000" y="190500"/>
                </a:cubicBezTo>
                <a:cubicBezTo>
                  <a:pt x="6096000" y="295710"/>
                  <a:pt x="6010711" y="381000"/>
                  <a:pt x="5905500" y="381000"/>
                </a:cubicBezTo>
                <a:lnTo>
                  <a:pt x="5715000" y="381000"/>
                </a:lnTo>
                <a:lnTo>
                  <a:pt x="5715000" y="4000500"/>
                </a:lnTo>
                <a:cubicBezTo>
                  <a:pt x="5715000" y="4210921"/>
                  <a:pt x="5544421" y="4381500"/>
                  <a:pt x="5334000" y="4381500"/>
                </a:cubicBezTo>
                <a:lnTo>
                  <a:pt x="4460367" y="4381500"/>
                </a:lnTo>
                <a:lnTo>
                  <a:pt x="5133975" y="5055108"/>
                </a:lnTo>
                <a:cubicBezTo>
                  <a:pt x="5207066" y="5130785"/>
                  <a:pt x="5204970" y="5251384"/>
                  <a:pt x="5129294" y="5324475"/>
                </a:cubicBezTo>
                <a:cubicBezTo>
                  <a:pt x="5055470" y="5395776"/>
                  <a:pt x="4938431" y="5395776"/>
                  <a:pt x="4864608" y="5324475"/>
                </a:cubicBezTo>
                <a:lnTo>
                  <a:pt x="3921633" y="4381500"/>
                </a:lnTo>
                <a:lnTo>
                  <a:pt x="2174367" y="4381500"/>
                </a:lnTo>
                <a:close/>
                <a:moveTo>
                  <a:pt x="1658683" y="2964371"/>
                </a:moveTo>
                <a:lnTo>
                  <a:pt x="2552891" y="2070354"/>
                </a:lnTo>
                <a:lnTo>
                  <a:pt x="3310700" y="2828163"/>
                </a:lnTo>
                <a:cubicBezTo>
                  <a:pt x="3385090" y="2902531"/>
                  <a:pt x="3505677" y="2902531"/>
                  <a:pt x="3580067" y="2828163"/>
                </a:cubicBezTo>
                <a:lnTo>
                  <a:pt x="4772978" y="1635252"/>
                </a:lnTo>
                <a:cubicBezTo>
                  <a:pt x="4848654" y="1562161"/>
                  <a:pt x="4850751" y="1441562"/>
                  <a:pt x="4777659" y="1365885"/>
                </a:cubicBezTo>
                <a:cubicBezTo>
                  <a:pt x="4704569" y="1290208"/>
                  <a:pt x="4583969" y="1288112"/>
                  <a:pt x="4508292" y="1361203"/>
                </a:cubicBezTo>
                <a:cubicBezTo>
                  <a:pt x="4506705" y="1362736"/>
                  <a:pt x="4505144" y="1364297"/>
                  <a:pt x="4503611" y="1365885"/>
                </a:cubicBezTo>
                <a:lnTo>
                  <a:pt x="3445383" y="2424112"/>
                </a:lnTo>
                <a:lnTo>
                  <a:pt x="2687574" y="1666113"/>
                </a:lnTo>
                <a:cubicBezTo>
                  <a:pt x="2613221" y="1591677"/>
                  <a:pt x="2492603" y="1591610"/>
                  <a:pt x="2418166" y="1665963"/>
                </a:cubicBezTo>
                <a:cubicBezTo>
                  <a:pt x="2418116" y="1666013"/>
                  <a:pt x="2418067" y="1666063"/>
                  <a:pt x="2418017" y="1666113"/>
                </a:cubicBezTo>
                <a:lnTo>
                  <a:pt x="1389317" y="2694813"/>
                </a:lnTo>
                <a:cubicBezTo>
                  <a:pt x="1314880" y="2769197"/>
                  <a:pt x="1314838" y="2889839"/>
                  <a:pt x="1389221" y="2964276"/>
                </a:cubicBezTo>
                <a:cubicBezTo>
                  <a:pt x="1463605" y="3038712"/>
                  <a:pt x="1584247" y="3038754"/>
                  <a:pt x="1658684" y="2964371"/>
                </a:cubicBezTo>
                <a:close/>
              </a:path>
            </a:pathLst>
          </a:custGeom>
          <a:gradFill flip="none" rotWithShape="1">
            <a:gsLst>
              <a:gs pos="100000">
                <a:srgbClr val="0053DC"/>
              </a:gs>
              <a:gs pos="0">
                <a:srgbClr val="0C8CF7"/>
              </a:gs>
            </a:gsLst>
            <a:lin ang="2700000" scaled="1"/>
            <a:tileRect/>
          </a:gradFill>
          <a:ln w="669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9" name="图形 67"/>
          <p:cNvSpPr/>
          <p:nvPr/>
        </p:nvSpPr>
        <p:spPr>
          <a:xfrm>
            <a:off x="1160322" y="3539126"/>
            <a:ext cx="536860" cy="604777"/>
          </a:xfrm>
          <a:custGeom>
            <a:avLst/>
            <a:gdLst>
              <a:gd name="connsiteX0" fmla="*/ 3566577 w 5350637"/>
              <a:gd name="connsiteY0" fmla="*/ 0 h 6027539"/>
              <a:gd name="connsiteX1" fmla="*/ 3566577 w 5350637"/>
              <a:gd name="connsiteY1" fmla="*/ 1591484 h 6027539"/>
              <a:gd name="connsiteX2" fmla="*/ 3781846 w 5350637"/>
              <a:gd name="connsiteY2" fmla="*/ 1808260 h 6027539"/>
              <a:gd name="connsiteX3" fmla="*/ 5349866 w 5350637"/>
              <a:gd name="connsiteY3" fmla="*/ 1808260 h 6027539"/>
              <a:gd name="connsiteX4" fmla="*/ 5349866 w 5350637"/>
              <a:gd name="connsiteY4" fmla="*/ 5812910 h 6027539"/>
              <a:gd name="connsiteX5" fmla="*/ 5133521 w 5350637"/>
              <a:gd name="connsiteY5" fmla="*/ 6027533 h 6027539"/>
              <a:gd name="connsiteX6" fmla="*/ 216345 w 5350637"/>
              <a:gd name="connsiteY6" fmla="*/ 6027533 h 6027539"/>
              <a:gd name="connsiteX7" fmla="*/ 7 w 5350637"/>
              <a:gd name="connsiteY7" fmla="*/ 5814639 h 6027539"/>
              <a:gd name="connsiteX8" fmla="*/ 0 w 5350637"/>
              <a:gd name="connsiteY8" fmla="*/ 5812910 h 6027539"/>
              <a:gd name="connsiteX9" fmla="*/ 0 w 5350637"/>
              <a:gd name="connsiteY9" fmla="*/ 214623 h 6027539"/>
              <a:gd name="connsiteX10" fmla="*/ 216345 w 5350637"/>
              <a:gd name="connsiteY10" fmla="*/ 0 h 6027539"/>
              <a:gd name="connsiteX11" fmla="*/ 3566577 w 5350637"/>
              <a:gd name="connsiteY11" fmla="*/ 0 h 6027539"/>
              <a:gd name="connsiteX12" fmla="*/ 1188931 w 5350637"/>
              <a:gd name="connsiteY12" fmla="*/ 1205507 h 6027539"/>
              <a:gd name="connsiteX13" fmla="*/ 1188931 w 5350637"/>
              <a:gd name="connsiteY13" fmla="*/ 1808260 h 6027539"/>
              <a:gd name="connsiteX14" fmla="*/ 2972004 w 5350637"/>
              <a:gd name="connsiteY14" fmla="*/ 1808260 h 6027539"/>
              <a:gd name="connsiteX15" fmla="*/ 2972004 w 5350637"/>
              <a:gd name="connsiteY15" fmla="*/ 1205507 h 6027539"/>
              <a:gd name="connsiteX16" fmla="*/ 1188931 w 5350637"/>
              <a:gd name="connsiteY16" fmla="*/ 1205507 h 6027539"/>
              <a:gd name="connsiteX17" fmla="*/ 1188931 w 5350637"/>
              <a:gd name="connsiteY17" fmla="*/ 2411013 h 6027539"/>
              <a:gd name="connsiteX18" fmla="*/ 1188931 w 5350637"/>
              <a:gd name="connsiteY18" fmla="*/ 3013766 h 6027539"/>
              <a:gd name="connsiteX19" fmla="*/ 4160935 w 5350637"/>
              <a:gd name="connsiteY19" fmla="*/ 3013766 h 6027539"/>
              <a:gd name="connsiteX20" fmla="*/ 4160935 w 5350637"/>
              <a:gd name="connsiteY20" fmla="*/ 2411013 h 6027539"/>
              <a:gd name="connsiteX21" fmla="*/ 1188931 w 5350637"/>
              <a:gd name="connsiteY21" fmla="*/ 2411013 h 6027539"/>
              <a:gd name="connsiteX22" fmla="*/ 1188931 w 5350637"/>
              <a:gd name="connsiteY22" fmla="*/ 3616520 h 6027539"/>
              <a:gd name="connsiteX23" fmla="*/ 1188931 w 5350637"/>
              <a:gd name="connsiteY23" fmla="*/ 4219273 h 6027539"/>
              <a:gd name="connsiteX24" fmla="*/ 4160935 w 5350637"/>
              <a:gd name="connsiteY24" fmla="*/ 4219273 h 6027539"/>
              <a:gd name="connsiteX25" fmla="*/ 4160935 w 5350637"/>
              <a:gd name="connsiteY25" fmla="*/ 3616520 h 6027539"/>
              <a:gd name="connsiteX26" fmla="*/ 1188931 w 5350637"/>
              <a:gd name="connsiteY26" fmla="*/ 3616520 h 6027539"/>
              <a:gd name="connsiteX27" fmla="*/ 4197746 w 5350637"/>
              <a:gd name="connsiteY27" fmla="*/ 8180 h 6027539"/>
              <a:gd name="connsiteX28" fmla="*/ 5344484 w 5350637"/>
              <a:gd name="connsiteY28" fmla="*/ 1168911 h 6027539"/>
              <a:gd name="connsiteX29" fmla="*/ 5344180 w 5350637"/>
              <a:gd name="connsiteY29" fmla="*/ 1199353 h 6027539"/>
              <a:gd name="connsiteX30" fmla="*/ 5329200 w 5350637"/>
              <a:gd name="connsiteY30" fmla="*/ 1205507 h 6027539"/>
              <a:gd name="connsiteX31" fmla="*/ 4376204 w 5350637"/>
              <a:gd name="connsiteY31" fmla="*/ 1205507 h 6027539"/>
              <a:gd name="connsiteX32" fmla="*/ 4160935 w 5350637"/>
              <a:gd name="connsiteY32" fmla="*/ 990237 h 6027539"/>
              <a:gd name="connsiteX33" fmla="*/ 4160935 w 5350637"/>
              <a:gd name="connsiteY33" fmla="*/ 23249 h 6027539"/>
              <a:gd name="connsiteX34" fmla="*/ 4182552 w 5350637"/>
              <a:gd name="connsiteY34" fmla="*/ 1813 h 6027539"/>
              <a:gd name="connsiteX35" fmla="*/ 4197746 w 5350637"/>
              <a:gd name="connsiteY35" fmla="*/ 8180 h 602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350637" h="6027539">
                <a:moveTo>
                  <a:pt x="3566577" y="0"/>
                </a:moveTo>
                <a:lnTo>
                  <a:pt x="3566577" y="1591484"/>
                </a:lnTo>
                <a:cubicBezTo>
                  <a:pt x="3566577" y="1711389"/>
                  <a:pt x="3662802" y="1808260"/>
                  <a:pt x="3781846" y="1808260"/>
                </a:cubicBezTo>
                <a:lnTo>
                  <a:pt x="5349866" y="1808260"/>
                </a:lnTo>
                <a:lnTo>
                  <a:pt x="5349866" y="5812910"/>
                </a:lnTo>
                <a:cubicBezTo>
                  <a:pt x="5349866" y="5931307"/>
                  <a:pt x="5252349" y="6027533"/>
                  <a:pt x="5133521" y="6027533"/>
                </a:cubicBezTo>
                <a:lnTo>
                  <a:pt x="216345" y="6027533"/>
                </a:lnTo>
                <a:cubicBezTo>
                  <a:pt x="97816" y="6028484"/>
                  <a:pt x="958" y="5933168"/>
                  <a:pt x="7" y="5814639"/>
                </a:cubicBezTo>
                <a:cubicBezTo>
                  <a:pt x="2" y="5814062"/>
                  <a:pt x="0" y="5813486"/>
                  <a:pt x="0" y="5812910"/>
                </a:cubicBezTo>
                <a:lnTo>
                  <a:pt x="0" y="214623"/>
                </a:lnTo>
                <a:cubicBezTo>
                  <a:pt x="0" y="96225"/>
                  <a:pt x="97517" y="0"/>
                  <a:pt x="216345" y="0"/>
                </a:cubicBezTo>
                <a:lnTo>
                  <a:pt x="3566577" y="0"/>
                </a:lnTo>
                <a:close/>
                <a:moveTo>
                  <a:pt x="1188931" y="1205507"/>
                </a:moveTo>
                <a:lnTo>
                  <a:pt x="1188931" y="1808260"/>
                </a:lnTo>
                <a:lnTo>
                  <a:pt x="2972004" y="1808260"/>
                </a:lnTo>
                <a:lnTo>
                  <a:pt x="2972004" y="1205507"/>
                </a:lnTo>
                <a:lnTo>
                  <a:pt x="1188931" y="1205507"/>
                </a:lnTo>
                <a:close/>
                <a:moveTo>
                  <a:pt x="1188931" y="2411013"/>
                </a:moveTo>
                <a:lnTo>
                  <a:pt x="1188931" y="3013766"/>
                </a:lnTo>
                <a:lnTo>
                  <a:pt x="4160935" y="3013766"/>
                </a:lnTo>
                <a:lnTo>
                  <a:pt x="4160935" y="2411013"/>
                </a:lnTo>
                <a:lnTo>
                  <a:pt x="1188931" y="2411013"/>
                </a:lnTo>
                <a:close/>
                <a:moveTo>
                  <a:pt x="1188931" y="3616520"/>
                </a:moveTo>
                <a:lnTo>
                  <a:pt x="1188931" y="4219273"/>
                </a:lnTo>
                <a:lnTo>
                  <a:pt x="4160935" y="4219273"/>
                </a:lnTo>
                <a:lnTo>
                  <a:pt x="4160935" y="3616520"/>
                </a:lnTo>
                <a:lnTo>
                  <a:pt x="1188931" y="3616520"/>
                </a:lnTo>
                <a:close/>
                <a:moveTo>
                  <a:pt x="4197746" y="8180"/>
                </a:moveTo>
                <a:lnTo>
                  <a:pt x="5344484" y="1168911"/>
                </a:lnTo>
                <a:cubicBezTo>
                  <a:pt x="5352807" y="1177401"/>
                  <a:pt x="5352670" y="1191031"/>
                  <a:pt x="5344180" y="1199353"/>
                </a:cubicBezTo>
                <a:cubicBezTo>
                  <a:pt x="5340178" y="1203276"/>
                  <a:pt x="5334804" y="1205483"/>
                  <a:pt x="5329200" y="1205507"/>
                </a:cubicBezTo>
                <a:lnTo>
                  <a:pt x="4376204" y="1205507"/>
                </a:lnTo>
                <a:cubicBezTo>
                  <a:pt x="4257314" y="1205507"/>
                  <a:pt x="4160935" y="1109127"/>
                  <a:pt x="4160935" y="990237"/>
                </a:cubicBezTo>
                <a:lnTo>
                  <a:pt x="4160935" y="23249"/>
                </a:lnTo>
                <a:cubicBezTo>
                  <a:pt x="4160985" y="11360"/>
                  <a:pt x="4170663" y="1763"/>
                  <a:pt x="4182552" y="1813"/>
                </a:cubicBezTo>
                <a:cubicBezTo>
                  <a:pt x="4188261" y="1837"/>
                  <a:pt x="4193726" y="4127"/>
                  <a:pt x="4197746" y="8180"/>
                </a:cubicBezTo>
                <a:close/>
              </a:path>
            </a:pathLst>
          </a:custGeom>
          <a:gradFill>
            <a:gsLst>
              <a:gs pos="100000">
                <a:srgbClr val="0053DC"/>
              </a:gs>
              <a:gs pos="0">
                <a:srgbClr val="0C8CF7"/>
              </a:gs>
            </a:gsLst>
            <a:lin ang="2700000" scaled="1"/>
          </a:gradFill>
          <a:ln w="669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829948" y="76226"/>
            <a:ext cx="12191996" cy="6858000"/>
            <a:chOff x="0" y="0"/>
            <a:chExt cx="12192000" cy="6858000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8" b="20468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70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57" name="任意多边形: 形状 56"/>
          <p:cNvSpPr/>
          <p:nvPr/>
        </p:nvSpPr>
        <p:spPr>
          <a:xfrm>
            <a:off x="0" y="5555046"/>
            <a:ext cx="2393114" cy="1302954"/>
          </a:xfrm>
          <a:custGeom>
            <a:avLst/>
            <a:gdLst>
              <a:gd name="connsiteX0" fmla="*/ 0 w 2393114"/>
              <a:gd name="connsiteY0" fmla="*/ 0 h 1302954"/>
              <a:gd name="connsiteX1" fmla="*/ 26463 w 2393114"/>
              <a:gd name="connsiteY1" fmla="*/ 36169 h 1302954"/>
              <a:gd name="connsiteX2" fmla="*/ 460984 w 2393114"/>
              <a:gd name="connsiteY2" fmla="*/ 543837 h 1302954"/>
              <a:gd name="connsiteX3" fmla="*/ 2346770 w 2393114"/>
              <a:gd name="connsiteY3" fmla="*/ 1285004 h 1302954"/>
              <a:gd name="connsiteX4" fmla="*/ 2393114 w 2393114"/>
              <a:gd name="connsiteY4" fmla="*/ 1302954 h 1302954"/>
              <a:gd name="connsiteX5" fmla="*/ 0 w 2393114"/>
              <a:gd name="connsiteY5" fmla="*/ 1302954 h 130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114" h="1302954">
                <a:moveTo>
                  <a:pt x="0" y="0"/>
                </a:moveTo>
                <a:lnTo>
                  <a:pt x="26463" y="36169"/>
                </a:lnTo>
                <a:cubicBezTo>
                  <a:pt x="139251" y="194474"/>
                  <a:pt x="271089" y="404638"/>
                  <a:pt x="460984" y="543837"/>
                </a:cubicBezTo>
                <a:cubicBezTo>
                  <a:pt x="817038" y="804835"/>
                  <a:pt x="1929989" y="1130605"/>
                  <a:pt x="2346770" y="1285004"/>
                </a:cubicBezTo>
                <a:lnTo>
                  <a:pt x="2393114" y="1302954"/>
                </a:lnTo>
                <a:lnTo>
                  <a:pt x="0" y="1302954"/>
                </a:lnTo>
                <a:close/>
              </a:path>
            </a:pathLst>
          </a:custGeom>
          <a:solidFill>
            <a:srgbClr val="0C8CF7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任意多边形: 形状 30"/>
          <p:cNvSpPr/>
          <p:nvPr/>
        </p:nvSpPr>
        <p:spPr>
          <a:xfrm flipV="1">
            <a:off x="1925320" y="4528579"/>
            <a:ext cx="3095727" cy="377118"/>
          </a:xfrm>
          <a:custGeom>
            <a:avLst/>
            <a:gdLst>
              <a:gd name="connsiteX0" fmla="*/ 0 w 2235200"/>
              <a:gd name="connsiteY0" fmla="*/ 0 h 241300"/>
              <a:gd name="connsiteX1" fmla="*/ 2057400 w 2235200"/>
              <a:gd name="connsiteY1" fmla="*/ 0 h 241300"/>
              <a:gd name="connsiteX2" fmla="*/ 2235200 w 2235200"/>
              <a:gd name="connsiteY2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200" h="241300">
                <a:moveTo>
                  <a:pt x="0" y="0"/>
                </a:moveTo>
                <a:lnTo>
                  <a:pt x="2057400" y="0"/>
                </a:lnTo>
                <a:lnTo>
                  <a:pt x="2235200" y="24130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/>
          <p:cNvSpPr/>
          <p:nvPr/>
        </p:nvSpPr>
        <p:spPr>
          <a:xfrm>
            <a:off x="-39542" y="780287"/>
            <a:ext cx="2510971" cy="162379"/>
          </a:xfrm>
          <a:custGeom>
            <a:avLst/>
            <a:gdLst>
              <a:gd name="connsiteX0" fmla="*/ 0 w 2510971"/>
              <a:gd name="connsiteY0" fmla="*/ 232229 h 232229"/>
              <a:gd name="connsiteX1" fmla="*/ 2481943 w 2510971"/>
              <a:gd name="connsiteY1" fmla="*/ 232229 h 232229"/>
              <a:gd name="connsiteX2" fmla="*/ 2510971 w 2510971"/>
              <a:gd name="connsiteY2" fmla="*/ 0 h 2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0971" h="232229">
                <a:moveTo>
                  <a:pt x="0" y="232229"/>
                </a:moveTo>
                <a:lnTo>
                  <a:pt x="2481943" y="232229"/>
                </a:lnTo>
                <a:lnTo>
                  <a:pt x="2510971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82063" y="227652"/>
            <a:ext cx="2987040" cy="755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zh-CN" altLang="en-US" sz="3600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字体圈欣意冠黑体" panose="00000500000000000000" pitchFamily="2" charset="-122"/>
                <a:ea typeface="字体圈欣意冠黑体" panose="00000500000000000000" pitchFamily="2" charset="-122"/>
              </a:rPr>
              <a:t>三、背景分析</a:t>
            </a:r>
            <a:endParaRPr lang="zh-CN" altLang="en-US" sz="3600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字体圈欣意冠黑体" panose="00000500000000000000" pitchFamily="2" charset="-122"/>
              <a:ea typeface="字体圈欣意冠黑体" panose="00000500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944739"/>
            <a:ext cx="321469" cy="0"/>
          </a:xfrm>
          <a:prstGeom prst="line">
            <a:avLst/>
          </a:prstGeom>
          <a:ln w="38100" cap="flat">
            <a:gradFill>
              <a:gsLst>
                <a:gs pos="0">
                  <a:srgbClr val="0C8CF7"/>
                </a:gs>
                <a:gs pos="100000">
                  <a:srgbClr val="0053DC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563100" y="380052"/>
            <a:ext cx="704850" cy="0"/>
          </a:xfrm>
          <a:prstGeom prst="line">
            <a:avLst/>
          </a:prstGeom>
          <a:ln w="25400" cap="rnd">
            <a:solidFill>
              <a:srgbClr val="0BD0D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487150" y="208602"/>
            <a:ext cx="70485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BD0D9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086975" y="608652"/>
            <a:ext cx="1752600" cy="0"/>
          </a:xfrm>
          <a:prstGeom prst="line">
            <a:avLst/>
          </a:prstGeom>
          <a:ln w="41275" cap="rnd">
            <a:gradFill flip="none" rotWithShape="1">
              <a:gsLst>
                <a:gs pos="37000">
                  <a:srgbClr val="0C8CF7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963275" y="894402"/>
            <a:ext cx="676275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 rot="5700000">
            <a:off x="4992372" y="1350153"/>
            <a:ext cx="3867148" cy="3867146"/>
          </a:xfrm>
          <a:prstGeom prst="ellipse">
            <a:avLst/>
          </a:prstGeom>
          <a:noFill/>
          <a:ln w="25400">
            <a:gradFill>
              <a:gsLst>
                <a:gs pos="0">
                  <a:srgbClr val="0C8CF7">
                    <a:alpha val="0"/>
                  </a:srgbClr>
                </a:gs>
                <a:gs pos="100000">
                  <a:srgbClr val="0C8CF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772167" y="3969072"/>
            <a:ext cx="704850" cy="7048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srgbClr val="0C8CF7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: 形状 29"/>
          <p:cNvSpPr/>
          <p:nvPr/>
        </p:nvSpPr>
        <p:spPr>
          <a:xfrm>
            <a:off x="1838236" y="1960330"/>
            <a:ext cx="3095727" cy="377118"/>
          </a:xfrm>
          <a:custGeom>
            <a:avLst/>
            <a:gdLst>
              <a:gd name="connsiteX0" fmla="*/ 0 w 2235200"/>
              <a:gd name="connsiteY0" fmla="*/ 0 h 241300"/>
              <a:gd name="connsiteX1" fmla="*/ 2057400 w 2235200"/>
              <a:gd name="connsiteY1" fmla="*/ 0 h 241300"/>
              <a:gd name="connsiteX2" fmla="*/ 2235200 w 2235200"/>
              <a:gd name="connsiteY2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200" h="241300">
                <a:moveTo>
                  <a:pt x="0" y="0"/>
                </a:moveTo>
                <a:lnTo>
                  <a:pt x="2057400" y="0"/>
                </a:lnTo>
                <a:lnTo>
                  <a:pt x="2235200" y="24130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794213" y="2154148"/>
            <a:ext cx="704850" cy="7048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srgbClr val="0C8CF7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Box 13"/>
          <p:cNvSpPr txBox="1"/>
          <p:nvPr/>
        </p:nvSpPr>
        <p:spPr>
          <a:xfrm>
            <a:off x="1516913" y="2026285"/>
            <a:ext cx="3095727" cy="128240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zh-CN" sz="2400" kern="0" spc="250" dirty="0">
                <a:ea typeface="微软雅黑 Light" panose="020B0502040204020203" pitchFamily="34" charset="-122"/>
                <a:cs typeface="Times New Roman" panose="02020603050405020304" pitchFamily="18" charset="0"/>
                <a:sym typeface="+mn-ea"/>
              </a:rPr>
              <a:t>针对此需求和痛点，行业或其他企业目前主要的解决技术和方案有哪些？</a:t>
            </a:r>
            <a:endParaRPr lang="zh-CN" altLang="zh-CN" sz="2400" kern="0" spc="250" dirty="0">
              <a:ea typeface="微软雅黑 Light" panose="020B0502040204020203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650235" y="2008016"/>
            <a:ext cx="2551422" cy="2551420"/>
          </a:xfrm>
          <a:prstGeom prst="ellipse">
            <a:avLst/>
          </a:prstGeom>
          <a:noFill/>
          <a:ln>
            <a:gradFill>
              <a:gsLst>
                <a:gs pos="0">
                  <a:srgbClr val="0C8CF7">
                    <a:alpha val="0"/>
                  </a:srgbClr>
                </a:gs>
                <a:gs pos="100000">
                  <a:srgbClr val="0C8CF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13"/>
          <p:cNvSpPr txBox="1"/>
          <p:nvPr/>
        </p:nvSpPr>
        <p:spPr>
          <a:xfrm>
            <a:off x="1516913" y="3787751"/>
            <a:ext cx="3082036" cy="16492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kern="0" spc="250" dirty="0">
                <a:solidFill>
                  <a:schemeClr val="tx1"/>
                </a:solidFill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单</a:t>
            </a:r>
            <a:r>
              <a:rPr lang="zh-CN" altLang="zh-CN" sz="2400" kern="0" spc="250" dirty="0">
                <a:solidFill>
                  <a:schemeClr val="tx1"/>
                </a:solidFill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  <a:sym typeface="+mn-ea"/>
              </a:rPr>
              <a:t>目前的技术和方案有什么缺点和不足？急需什么关键突破？</a:t>
            </a:r>
            <a:endParaRPr lang="zh-CN" altLang="zh-CN" sz="2400" kern="0" spc="250" dirty="0">
              <a:solidFill>
                <a:schemeClr val="tx1"/>
              </a:solidFill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algn="l" defTabSz="1216660">
              <a:lnSpc>
                <a:spcPct val="120000"/>
              </a:lnSpc>
              <a:spcBef>
                <a:spcPct val="20000"/>
              </a:spcBef>
              <a:defRPr/>
            </a:pPr>
            <a:endParaRPr lang="zh-CN" altLang="zh-CN" sz="1600" kern="0" spc="250" dirty="0">
              <a:solidFill>
                <a:schemeClr val="tx1"/>
              </a:solidFill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094220" y="1969769"/>
            <a:ext cx="3267694" cy="3070915"/>
          </a:xfrm>
          <a:prstGeom prst="ellipse">
            <a:avLst/>
          </a:prstGeom>
          <a:gradFill>
            <a:gsLst>
              <a:gs pos="100000">
                <a:srgbClr val="0053DC"/>
              </a:gs>
              <a:gs pos="0">
                <a:srgbClr val="0C8CF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13"/>
          <p:cNvSpPr txBox="1"/>
          <p:nvPr/>
        </p:nvSpPr>
        <p:spPr>
          <a:xfrm>
            <a:off x="7437120" y="2527935"/>
            <a:ext cx="2924794" cy="186288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zh-CN" sz="2800" spc="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  <a:sym typeface="+mn-ea"/>
              </a:rPr>
              <a:t>说明目前正是做这件事情的最正确的时间</a:t>
            </a:r>
            <a:r>
              <a:rPr lang="zh-CN" altLang="zh-CN" sz="2000" spc="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zh-CN" sz="2000" spc="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9" name="任意多边形: 形状 58"/>
          <p:cNvSpPr/>
          <p:nvPr/>
        </p:nvSpPr>
        <p:spPr>
          <a:xfrm rot="21233008">
            <a:off x="-42697" y="5807342"/>
            <a:ext cx="2346942" cy="1179049"/>
          </a:xfrm>
          <a:custGeom>
            <a:avLst/>
            <a:gdLst>
              <a:gd name="connsiteX0" fmla="*/ 99397 w 2346942"/>
              <a:gd name="connsiteY0" fmla="*/ 0 h 1179049"/>
              <a:gd name="connsiteX1" fmla="*/ 147221 w 2346942"/>
              <a:gd name="connsiteY1" fmla="*/ 68166 h 1179049"/>
              <a:gd name="connsiteX2" fmla="*/ 492970 w 2346942"/>
              <a:gd name="connsiteY2" fmla="*/ 449301 h 1179049"/>
              <a:gd name="connsiteX3" fmla="*/ 2286548 w 2346942"/>
              <a:gd name="connsiteY3" fmla="*/ 1157373 h 1179049"/>
              <a:gd name="connsiteX4" fmla="*/ 2346942 w 2346942"/>
              <a:gd name="connsiteY4" fmla="*/ 1179049 h 1179049"/>
              <a:gd name="connsiteX5" fmla="*/ 0 w 2346942"/>
              <a:gd name="connsiteY5" fmla="*/ 927548 h 117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6942" h="1179049">
                <a:moveTo>
                  <a:pt x="99397" y="0"/>
                </a:moveTo>
                <a:lnTo>
                  <a:pt x="147221" y="68166"/>
                </a:lnTo>
                <a:cubicBezTo>
                  <a:pt x="240784" y="200585"/>
                  <a:pt x="350549" y="344902"/>
                  <a:pt x="492970" y="449301"/>
                </a:cubicBezTo>
                <a:cubicBezTo>
                  <a:pt x="825287" y="692899"/>
                  <a:pt x="1816946" y="992921"/>
                  <a:pt x="2286548" y="1157373"/>
                </a:cubicBezTo>
                <a:lnTo>
                  <a:pt x="2346942" y="1179049"/>
                </a:lnTo>
                <a:lnTo>
                  <a:pt x="0" y="927548"/>
                </a:lnTo>
                <a:close/>
              </a:path>
            </a:pathLst>
          </a:custGeom>
          <a:gradFill>
            <a:gsLst>
              <a:gs pos="0">
                <a:srgbClr val="0C8CF7"/>
              </a:gs>
              <a:gs pos="100000">
                <a:srgbClr val="0C8CF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 flipH="1">
            <a:off x="9798886" y="5555046"/>
            <a:ext cx="2435811" cy="1431345"/>
            <a:chOff x="9507703" y="5555046"/>
            <a:chExt cx="2435811" cy="1431345"/>
          </a:xfrm>
        </p:grpSpPr>
        <p:sp>
          <p:nvSpPr>
            <p:cNvPr id="60" name="任意多边形: 形状 59"/>
            <p:cNvSpPr/>
            <p:nvPr/>
          </p:nvSpPr>
          <p:spPr>
            <a:xfrm>
              <a:off x="9550400" y="5555046"/>
              <a:ext cx="2393114" cy="1302954"/>
            </a:xfrm>
            <a:custGeom>
              <a:avLst/>
              <a:gdLst>
                <a:gd name="connsiteX0" fmla="*/ 0 w 2393114"/>
                <a:gd name="connsiteY0" fmla="*/ 0 h 1302954"/>
                <a:gd name="connsiteX1" fmla="*/ 26463 w 2393114"/>
                <a:gd name="connsiteY1" fmla="*/ 36169 h 1302954"/>
                <a:gd name="connsiteX2" fmla="*/ 460984 w 2393114"/>
                <a:gd name="connsiteY2" fmla="*/ 543837 h 1302954"/>
                <a:gd name="connsiteX3" fmla="*/ 2346770 w 2393114"/>
                <a:gd name="connsiteY3" fmla="*/ 1285004 h 1302954"/>
                <a:gd name="connsiteX4" fmla="*/ 2393114 w 2393114"/>
                <a:gd name="connsiteY4" fmla="*/ 1302954 h 1302954"/>
                <a:gd name="connsiteX5" fmla="*/ 0 w 2393114"/>
                <a:gd name="connsiteY5" fmla="*/ 1302954 h 130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3114" h="1302954">
                  <a:moveTo>
                    <a:pt x="0" y="0"/>
                  </a:moveTo>
                  <a:lnTo>
                    <a:pt x="26463" y="36169"/>
                  </a:lnTo>
                  <a:cubicBezTo>
                    <a:pt x="139251" y="194474"/>
                    <a:pt x="271089" y="404638"/>
                    <a:pt x="460984" y="543837"/>
                  </a:cubicBezTo>
                  <a:cubicBezTo>
                    <a:pt x="817038" y="804835"/>
                    <a:pt x="1929989" y="1130605"/>
                    <a:pt x="2346770" y="1285004"/>
                  </a:cubicBezTo>
                  <a:lnTo>
                    <a:pt x="2393114" y="1302954"/>
                  </a:lnTo>
                  <a:lnTo>
                    <a:pt x="0" y="1302954"/>
                  </a:lnTo>
                  <a:close/>
                </a:path>
              </a:pathLst>
            </a:custGeom>
            <a:solidFill>
              <a:srgbClr val="0C8CF7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1" name="任意多边形: 形状 60"/>
            <p:cNvSpPr/>
            <p:nvPr/>
          </p:nvSpPr>
          <p:spPr>
            <a:xfrm rot="21233008">
              <a:off x="9507703" y="5807342"/>
              <a:ext cx="2346942" cy="1179049"/>
            </a:xfrm>
            <a:custGeom>
              <a:avLst/>
              <a:gdLst>
                <a:gd name="connsiteX0" fmla="*/ 99397 w 2346942"/>
                <a:gd name="connsiteY0" fmla="*/ 0 h 1179049"/>
                <a:gd name="connsiteX1" fmla="*/ 147221 w 2346942"/>
                <a:gd name="connsiteY1" fmla="*/ 68166 h 1179049"/>
                <a:gd name="connsiteX2" fmla="*/ 492970 w 2346942"/>
                <a:gd name="connsiteY2" fmla="*/ 449301 h 1179049"/>
                <a:gd name="connsiteX3" fmla="*/ 2286548 w 2346942"/>
                <a:gd name="connsiteY3" fmla="*/ 1157373 h 1179049"/>
                <a:gd name="connsiteX4" fmla="*/ 2346942 w 2346942"/>
                <a:gd name="connsiteY4" fmla="*/ 1179049 h 1179049"/>
                <a:gd name="connsiteX5" fmla="*/ 0 w 2346942"/>
                <a:gd name="connsiteY5" fmla="*/ 927548 h 117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6942" h="1179049">
                  <a:moveTo>
                    <a:pt x="99397" y="0"/>
                  </a:moveTo>
                  <a:lnTo>
                    <a:pt x="147221" y="68166"/>
                  </a:lnTo>
                  <a:cubicBezTo>
                    <a:pt x="240784" y="200585"/>
                    <a:pt x="350549" y="344902"/>
                    <a:pt x="492970" y="449301"/>
                  </a:cubicBezTo>
                  <a:cubicBezTo>
                    <a:pt x="825287" y="692899"/>
                    <a:pt x="1816946" y="992921"/>
                    <a:pt x="2286548" y="1157373"/>
                  </a:cubicBezTo>
                  <a:lnTo>
                    <a:pt x="2346942" y="1179049"/>
                  </a:lnTo>
                  <a:lnTo>
                    <a:pt x="0" y="927548"/>
                  </a:lnTo>
                  <a:close/>
                </a:path>
              </a:pathLst>
            </a:custGeom>
            <a:gradFill>
              <a:gsLst>
                <a:gs pos="0">
                  <a:srgbClr val="0C8CF7"/>
                </a:gs>
                <a:gs pos="100000">
                  <a:srgbClr val="0C8CF7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64" name="图形 53"/>
          <p:cNvSpPr/>
          <p:nvPr/>
        </p:nvSpPr>
        <p:spPr>
          <a:xfrm>
            <a:off x="4942664" y="2326469"/>
            <a:ext cx="407948" cy="360208"/>
          </a:xfrm>
          <a:custGeom>
            <a:avLst/>
            <a:gdLst>
              <a:gd name="connsiteX0" fmla="*/ 2174367 w 6096000"/>
              <a:gd name="connsiteY0" fmla="*/ 4381500 h 5382632"/>
              <a:gd name="connsiteX1" fmla="*/ 1231392 w 6096000"/>
              <a:gd name="connsiteY1" fmla="*/ 5324475 h 5382632"/>
              <a:gd name="connsiteX2" fmla="*/ 962025 w 6096000"/>
              <a:gd name="connsiteY2" fmla="*/ 5329157 h 5382632"/>
              <a:gd name="connsiteX3" fmla="*/ 957344 w 6096000"/>
              <a:gd name="connsiteY3" fmla="*/ 5059790 h 5382632"/>
              <a:gd name="connsiteX4" fmla="*/ 962025 w 6096000"/>
              <a:gd name="connsiteY4" fmla="*/ 5055108 h 5382632"/>
              <a:gd name="connsiteX5" fmla="*/ 1635633 w 6096000"/>
              <a:gd name="connsiteY5" fmla="*/ 4381500 h 5382632"/>
              <a:gd name="connsiteX6" fmla="*/ 762000 w 6096000"/>
              <a:gd name="connsiteY6" fmla="*/ 4381500 h 5382632"/>
              <a:gd name="connsiteX7" fmla="*/ 381000 w 6096000"/>
              <a:gd name="connsiteY7" fmla="*/ 4000500 h 5382632"/>
              <a:gd name="connsiteX8" fmla="*/ 381000 w 6096000"/>
              <a:gd name="connsiteY8" fmla="*/ 381000 h 5382632"/>
              <a:gd name="connsiteX9" fmla="*/ 190500 w 6096000"/>
              <a:gd name="connsiteY9" fmla="*/ 381000 h 5382632"/>
              <a:gd name="connsiteX10" fmla="*/ 0 w 6096000"/>
              <a:gd name="connsiteY10" fmla="*/ 190500 h 5382632"/>
              <a:gd name="connsiteX11" fmla="*/ 190500 w 6096000"/>
              <a:gd name="connsiteY11" fmla="*/ 0 h 5382632"/>
              <a:gd name="connsiteX12" fmla="*/ 5905500 w 6096000"/>
              <a:gd name="connsiteY12" fmla="*/ 0 h 5382632"/>
              <a:gd name="connsiteX13" fmla="*/ 6096000 w 6096000"/>
              <a:gd name="connsiteY13" fmla="*/ 190500 h 5382632"/>
              <a:gd name="connsiteX14" fmla="*/ 5905500 w 6096000"/>
              <a:gd name="connsiteY14" fmla="*/ 381000 h 5382632"/>
              <a:gd name="connsiteX15" fmla="*/ 5715000 w 6096000"/>
              <a:gd name="connsiteY15" fmla="*/ 381000 h 5382632"/>
              <a:gd name="connsiteX16" fmla="*/ 5715000 w 6096000"/>
              <a:gd name="connsiteY16" fmla="*/ 4000500 h 5382632"/>
              <a:gd name="connsiteX17" fmla="*/ 5334000 w 6096000"/>
              <a:gd name="connsiteY17" fmla="*/ 4381500 h 5382632"/>
              <a:gd name="connsiteX18" fmla="*/ 4460367 w 6096000"/>
              <a:gd name="connsiteY18" fmla="*/ 4381500 h 5382632"/>
              <a:gd name="connsiteX19" fmla="*/ 5133975 w 6096000"/>
              <a:gd name="connsiteY19" fmla="*/ 5055108 h 5382632"/>
              <a:gd name="connsiteX20" fmla="*/ 5129294 w 6096000"/>
              <a:gd name="connsiteY20" fmla="*/ 5324475 h 5382632"/>
              <a:gd name="connsiteX21" fmla="*/ 4864608 w 6096000"/>
              <a:gd name="connsiteY21" fmla="*/ 5324475 h 5382632"/>
              <a:gd name="connsiteX22" fmla="*/ 3921633 w 6096000"/>
              <a:gd name="connsiteY22" fmla="*/ 4381500 h 5382632"/>
              <a:gd name="connsiteX23" fmla="*/ 2174367 w 6096000"/>
              <a:gd name="connsiteY23" fmla="*/ 4381500 h 5382632"/>
              <a:gd name="connsiteX24" fmla="*/ 1658683 w 6096000"/>
              <a:gd name="connsiteY24" fmla="*/ 2964371 h 5382632"/>
              <a:gd name="connsiteX25" fmla="*/ 2552891 w 6096000"/>
              <a:gd name="connsiteY25" fmla="*/ 2070354 h 5382632"/>
              <a:gd name="connsiteX26" fmla="*/ 3310700 w 6096000"/>
              <a:gd name="connsiteY26" fmla="*/ 2828163 h 5382632"/>
              <a:gd name="connsiteX27" fmla="*/ 3580067 w 6096000"/>
              <a:gd name="connsiteY27" fmla="*/ 2828163 h 5382632"/>
              <a:gd name="connsiteX28" fmla="*/ 4772978 w 6096000"/>
              <a:gd name="connsiteY28" fmla="*/ 1635252 h 5382632"/>
              <a:gd name="connsiteX29" fmla="*/ 4777659 w 6096000"/>
              <a:gd name="connsiteY29" fmla="*/ 1365885 h 5382632"/>
              <a:gd name="connsiteX30" fmla="*/ 4508292 w 6096000"/>
              <a:gd name="connsiteY30" fmla="*/ 1361203 h 5382632"/>
              <a:gd name="connsiteX31" fmla="*/ 4503611 w 6096000"/>
              <a:gd name="connsiteY31" fmla="*/ 1365885 h 5382632"/>
              <a:gd name="connsiteX32" fmla="*/ 3445383 w 6096000"/>
              <a:gd name="connsiteY32" fmla="*/ 2424112 h 5382632"/>
              <a:gd name="connsiteX33" fmla="*/ 2687574 w 6096000"/>
              <a:gd name="connsiteY33" fmla="*/ 1666113 h 5382632"/>
              <a:gd name="connsiteX34" fmla="*/ 2418166 w 6096000"/>
              <a:gd name="connsiteY34" fmla="*/ 1665963 h 5382632"/>
              <a:gd name="connsiteX35" fmla="*/ 2418017 w 6096000"/>
              <a:gd name="connsiteY35" fmla="*/ 1666113 h 5382632"/>
              <a:gd name="connsiteX36" fmla="*/ 1389317 w 6096000"/>
              <a:gd name="connsiteY36" fmla="*/ 2694813 h 5382632"/>
              <a:gd name="connsiteX37" fmla="*/ 1389221 w 6096000"/>
              <a:gd name="connsiteY37" fmla="*/ 2964276 h 5382632"/>
              <a:gd name="connsiteX38" fmla="*/ 1658684 w 6096000"/>
              <a:gd name="connsiteY38" fmla="*/ 2964371 h 538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096000" h="5382632">
                <a:moveTo>
                  <a:pt x="2174367" y="4381500"/>
                </a:moveTo>
                <a:lnTo>
                  <a:pt x="1231392" y="5324475"/>
                </a:lnTo>
                <a:cubicBezTo>
                  <a:pt x="1158301" y="5400152"/>
                  <a:pt x="1037701" y="5402248"/>
                  <a:pt x="962025" y="5329157"/>
                </a:cubicBezTo>
                <a:cubicBezTo>
                  <a:pt x="886349" y="5256066"/>
                  <a:pt x="884253" y="5135466"/>
                  <a:pt x="957344" y="5059790"/>
                </a:cubicBezTo>
                <a:cubicBezTo>
                  <a:pt x="958877" y="5058202"/>
                  <a:pt x="960438" y="5056641"/>
                  <a:pt x="962025" y="5055108"/>
                </a:cubicBezTo>
                <a:lnTo>
                  <a:pt x="1635633" y="4381500"/>
                </a:lnTo>
                <a:lnTo>
                  <a:pt x="762000" y="4381500"/>
                </a:lnTo>
                <a:cubicBezTo>
                  <a:pt x="551580" y="4381500"/>
                  <a:pt x="381000" y="4210921"/>
                  <a:pt x="381000" y="4000500"/>
                </a:cubicBezTo>
                <a:lnTo>
                  <a:pt x="381000" y="381000"/>
                </a:lnTo>
                <a:lnTo>
                  <a:pt x="190500" y="381000"/>
                </a:lnTo>
                <a:cubicBezTo>
                  <a:pt x="85290" y="381000"/>
                  <a:pt x="0" y="295710"/>
                  <a:pt x="0" y="190500"/>
                </a:cubicBezTo>
                <a:cubicBezTo>
                  <a:pt x="0" y="85290"/>
                  <a:pt x="85290" y="0"/>
                  <a:pt x="190500" y="0"/>
                </a:cubicBezTo>
                <a:lnTo>
                  <a:pt x="5905500" y="0"/>
                </a:lnTo>
                <a:cubicBezTo>
                  <a:pt x="6010710" y="0"/>
                  <a:pt x="6096000" y="85290"/>
                  <a:pt x="6096000" y="190500"/>
                </a:cubicBezTo>
                <a:cubicBezTo>
                  <a:pt x="6096000" y="295710"/>
                  <a:pt x="6010711" y="381000"/>
                  <a:pt x="5905500" y="381000"/>
                </a:cubicBezTo>
                <a:lnTo>
                  <a:pt x="5715000" y="381000"/>
                </a:lnTo>
                <a:lnTo>
                  <a:pt x="5715000" y="4000500"/>
                </a:lnTo>
                <a:cubicBezTo>
                  <a:pt x="5715000" y="4210921"/>
                  <a:pt x="5544421" y="4381500"/>
                  <a:pt x="5334000" y="4381500"/>
                </a:cubicBezTo>
                <a:lnTo>
                  <a:pt x="4460367" y="4381500"/>
                </a:lnTo>
                <a:lnTo>
                  <a:pt x="5133975" y="5055108"/>
                </a:lnTo>
                <a:cubicBezTo>
                  <a:pt x="5207066" y="5130785"/>
                  <a:pt x="5204970" y="5251384"/>
                  <a:pt x="5129294" y="5324475"/>
                </a:cubicBezTo>
                <a:cubicBezTo>
                  <a:pt x="5055470" y="5395776"/>
                  <a:pt x="4938431" y="5395776"/>
                  <a:pt x="4864608" y="5324475"/>
                </a:cubicBezTo>
                <a:lnTo>
                  <a:pt x="3921633" y="4381500"/>
                </a:lnTo>
                <a:lnTo>
                  <a:pt x="2174367" y="4381500"/>
                </a:lnTo>
                <a:close/>
                <a:moveTo>
                  <a:pt x="1658683" y="2964371"/>
                </a:moveTo>
                <a:lnTo>
                  <a:pt x="2552891" y="2070354"/>
                </a:lnTo>
                <a:lnTo>
                  <a:pt x="3310700" y="2828163"/>
                </a:lnTo>
                <a:cubicBezTo>
                  <a:pt x="3385090" y="2902531"/>
                  <a:pt x="3505677" y="2902531"/>
                  <a:pt x="3580067" y="2828163"/>
                </a:cubicBezTo>
                <a:lnTo>
                  <a:pt x="4772978" y="1635252"/>
                </a:lnTo>
                <a:cubicBezTo>
                  <a:pt x="4848654" y="1562161"/>
                  <a:pt x="4850751" y="1441562"/>
                  <a:pt x="4777659" y="1365885"/>
                </a:cubicBezTo>
                <a:cubicBezTo>
                  <a:pt x="4704569" y="1290208"/>
                  <a:pt x="4583969" y="1288112"/>
                  <a:pt x="4508292" y="1361203"/>
                </a:cubicBezTo>
                <a:cubicBezTo>
                  <a:pt x="4506705" y="1362736"/>
                  <a:pt x="4505144" y="1364297"/>
                  <a:pt x="4503611" y="1365885"/>
                </a:cubicBezTo>
                <a:lnTo>
                  <a:pt x="3445383" y="2424112"/>
                </a:lnTo>
                <a:lnTo>
                  <a:pt x="2687574" y="1666113"/>
                </a:lnTo>
                <a:cubicBezTo>
                  <a:pt x="2613221" y="1591677"/>
                  <a:pt x="2492603" y="1591610"/>
                  <a:pt x="2418166" y="1665963"/>
                </a:cubicBezTo>
                <a:cubicBezTo>
                  <a:pt x="2418116" y="1666013"/>
                  <a:pt x="2418067" y="1666063"/>
                  <a:pt x="2418017" y="1666113"/>
                </a:cubicBezTo>
                <a:lnTo>
                  <a:pt x="1389317" y="2694813"/>
                </a:lnTo>
                <a:cubicBezTo>
                  <a:pt x="1314880" y="2769197"/>
                  <a:pt x="1314838" y="2889839"/>
                  <a:pt x="1389221" y="2964276"/>
                </a:cubicBezTo>
                <a:cubicBezTo>
                  <a:pt x="1463605" y="3038712"/>
                  <a:pt x="1584247" y="3038754"/>
                  <a:pt x="1658684" y="2964371"/>
                </a:cubicBezTo>
                <a:close/>
              </a:path>
            </a:pathLst>
          </a:custGeom>
          <a:gradFill flip="none" rotWithShape="1">
            <a:gsLst>
              <a:gs pos="100000">
                <a:srgbClr val="0053DC"/>
              </a:gs>
              <a:gs pos="0">
                <a:srgbClr val="0C8CF7"/>
              </a:gs>
            </a:gsLst>
            <a:lin ang="2700000" scaled="1"/>
            <a:tileRect/>
          </a:gradFill>
          <a:ln w="669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3" name="图形 67"/>
          <p:cNvSpPr/>
          <p:nvPr/>
        </p:nvSpPr>
        <p:spPr>
          <a:xfrm>
            <a:off x="4964714" y="4141393"/>
            <a:ext cx="319756" cy="360208"/>
          </a:xfrm>
          <a:custGeom>
            <a:avLst/>
            <a:gdLst>
              <a:gd name="connsiteX0" fmla="*/ 3566577 w 5350637"/>
              <a:gd name="connsiteY0" fmla="*/ 0 h 6027539"/>
              <a:gd name="connsiteX1" fmla="*/ 3566577 w 5350637"/>
              <a:gd name="connsiteY1" fmla="*/ 1591484 h 6027539"/>
              <a:gd name="connsiteX2" fmla="*/ 3781846 w 5350637"/>
              <a:gd name="connsiteY2" fmla="*/ 1808260 h 6027539"/>
              <a:gd name="connsiteX3" fmla="*/ 5349866 w 5350637"/>
              <a:gd name="connsiteY3" fmla="*/ 1808260 h 6027539"/>
              <a:gd name="connsiteX4" fmla="*/ 5349866 w 5350637"/>
              <a:gd name="connsiteY4" fmla="*/ 5812910 h 6027539"/>
              <a:gd name="connsiteX5" fmla="*/ 5133521 w 5350637"/>
              <a:gd name="connsiteY5" fmla="*/ 6027533 h 6027539"/>
              <a:gd name="connsiteX6" fmla="*/ 216345 w 5350637"/>
              <a:gd name="connsiteY6" fmla="*/ 6027533 h 6027539"/>
              <a:gd name="connsiteX7" fmla="*/ 7 w 5350637"/>
              <a:gd name="connsiteY7" fmla="*/ 5814639 h 6027539"/>
              <a:gd name="connsiteX8" fmla="*/ 0 w 5350637"/>
              <a:gd name="connsiteY8" fmla="*/ 5812910 h 6027539"/>
              <a:gd name="connsiteX9" fmla="*/ 0 w 5350637"/>
              <a:gd name="connsiteY9" fmla="*/ 214623 h 6027539"/>
              <a:gd name="connsiteX10" fmla="*/ 216345 w 5350637"/>
              <a:gd name="connsiteY10" fmla="*/ 0 h 6027539"/>
              <a:gd name="connsiteX11" fmla="*/ 3566577 w 5350637"/>
              <a:gd name="connsiteY11" fmla="*/ 0 h 6027539"/>
              <a:gd name="connsiteX12" fmla="*/ 1188931 w 5350637"/>
              <a:gd name="connsiteY12" fmla="*/ 1205507 h 6027539"/>
              <a:gd name="connsiteX13" fmla="*/ 1188931 w 5350637"/>
              <a:gd name="connsiteY13" fmla="*/ 1808260 h 6027539"/>
              <a:gd name="connsiteX14" fmla="*/ 2972004 w 5350637"/>
              <a:gd name="connsiteY14" fmla="*/ 1808260 h 6027539"/>
              <a:gd name="connsiteX15" fmla="*/ 2972004 w 5350637"/>
              <a:gd name="connsiteY15" fmla="*/ 1205507 h 6027539"/>
              <a:gd name="connsiteX16" fmla="*/ 1188931 w 5350637"/>
              <a:gd name="connsiteY16" fmla="*/ 1205507 h 6027539"/>
              <a:gd name="connsiteX17" fmla="*/ 1188931 w 5350637"/>
              <a:gd name="connsiteY17" fmla="*/ 2411013 h 6027539"/>
              <a:gd name="connsiteX18" fmla="*/ 1188931 w 5350637"/>
              <a:gd name="connsiteY18" fmla="*/ 3013766 h 6027539"/>
              <a:gd name="connsiteX19" fmla="*/ 4160935 w 5350637"/>
              <a:gd name="connsiteY19" fmla="*/ 3013766 h 6027539"/>
              <a:gd name="connsiteX20" fmla="*/ 4160935 w 5350637"/>
              <a:gd name="connsiteY20" fmla="*/ 2411013 h 6027539"/>
              <a:gd name="connsiteX21" fmla="*/ 1188931 w 5350637"/>
              <a:gd name="connsiteY21" fmla="*/ 2411013 h 6027539"/>
              <a:gd name="connsiteX22" fmla="*/ 1188931 w 5350637"/>
              <a:gd name="connsiteY22" fmla="*/ 3616520 h 6027539"/>
              <a:gd name="connsiteX23" fmla="*/ 1188931 w 5350637"/>
              <a:gd name="connsiteY23" fmla="*/ 4219273 h 6027539"/>
              <a:gd name="connsiteX24" fmla="*/ 4160935 w 5350637"/>
              <a:gd name="connsiteY24" fmla="*/ 4219273 h 6027539"/>
              <a:gd name="connsiteX25" fmla="*/ 4160935 w 5350637"/>
              <a:gd name="connsiteY25" fmla="*/ 3616520 h 6027539"/>
              <a:gd name="connsiteX26" fmla="*/ 1188931 w 5350637"/>
              <a:gd name="connsiteY26" fmla="*/ 3616520 h 6027539"/>
              <a:gd name="connsiteX27" fmla="*/ 4197746 w 5350637"/>
              <a:gd name="connsiteY27" fmla="*/ 8180 h 6027539"/>
              <a:gd name="connsiteX28" fmla="*/ 5344484 w 5350637"/>
              <a:gd name="connsiteY28" fmla="*/ 1168911 h 6027539"/>
              <a:gd name="connsiteX29" fmla="*/ 5344180 w 5350637"/>
              <a:gd name="connsiteY29" fmla="*/ 1199353 h 6027539"/>
              <a:gd name="connsiteX30" fmla="*/ 5329200 w 5350637"/>
              <a:gd name="connsiteY30" fmla="*/ 1205507 h 6027539"/>
              <a:gd name="connsiteX31" fmla="*/ 4376204 w 5350637"/>
              <a:gd name="connsiteY31" fmla="*/ 1205507 h 6027539"/>
              <a:gd name="connsiteX32" fmla="*/ 4160935 w 5350637"/>
              <a:gd name="connsiteY32" fmla="*/ 990237 h 6027539"/>
              <a:gd name="connsiteX33" fmla="*/ 4160935 w 5350637"/>
              <a:gd name="connsiteY33" fmla="*/ 23249 h 6027539"/>
              <a:gd name="connsiteX34" fmla="*/ 4182552 w 5350637"/>
              <a:gd name="connsiteY34" fmla="*/ 1813 h 6027539"/>
              <a:gd name="connsiteX35" fmla="*/ 4197746 w 5350637"/>
              <a:gd name="connsiteY35" fmla="*/ 8180 h 602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350637" h="6027539">
                <a:moveTo>
                  <a:pt x="3566577" y="0"/>
                </a:moveTo>
                <a:lnTo>
                  <a:pt x="3566577" y="1591484"/>
                </a:lnTo>
                <a:cubicBezTo>
                  <a:pt x="3566577" y="1711389"/>
                  <a:pt x="3662802" y="1808260"/>
                  <a:pt x="3781846" y="1808260"/>
                </a:cubicBezTo>
                <a:lnTo>
                  <a:pt x="5349866" y="1808260"/>
                </a:lnTo>
                <a:lnTo>
                  <a:pt x="5349866" y="5812910"/>
                </a:lnTo>
                <a:cubicBezTo>
                  <a:pt x="5349866" y="5931307"/>
                  <a:pt x="5252349" y="6027533"/>
                  <a:pt x="5133521" y="6027533"/>
                </a:cubicBezTo>
                <a:lnTo>
                  <a:pt x="216345" y="6027533"/>
                </a:lnTo>
                <a:cubicBezTo>
                  <a:pt x="97816" y="6028484"/>
                  <a:pt x="958" y="5933168"/>
                  <a:pt x="7" y="5814639"/>
                </a:cubicBezTo>
                <a:cubicBezTo>
                  <a:pt x="2" y="5814062"/>
                  <a:pt x="0" y="5813486"/>
                  <a:pt x="0" y="5812910"/>
                </a:cubicBezTo>
                <a:lnTo>
                  <a:pt x="0" y="214623"/>
                </a:lnTo>
                <a:cubicBezTo>
                  <a:pt x="0" y="96225"/>
                  <a:pt x="97517" y="0"/>
                  <a:pt x="216345" y="0"/>
                </a:cubicBezTo>
                <a:lnTo>
                  <a:pt x="3566577" y="0"/>
                </a:lnTo>
                <a:close/>
                <a:moveTo>
                  <a:pt x="1188931" y="1205507"/>
                </a:moveTo>
                <a:lnTo>
                  <a:pt x="1188931" y="1808260"/>
                </a:lnTo>
                <a:lnTo>
                  <a:pt x="2972004" y="1808260"/>
                </a:lnTo>
                <a:lnTo>
                  <a:pt x="2972004" y="1205507"/>
                </a:lnTo>
                <a:lnTo>
                  <a:pt x="1188931" y="1205507"/>
                </a:lnTo>
                <a:close/>
                <a:moveTo>
                  <a:pt x="1188931" y="2411013"/>
                </a:moveTo>
                <a:lnTo>
                  <a:pt x="1188931" y="3013766"/>
                </a:lnTo>
                <a:lnTo>
                  <a:pt x="4160935" y="3013766"/>
                </a:lnTo>
                <a:lnTo>
                  <a:pt x="4160935" y="2411013"/>
                </a:lnTo>
                <a:lnTo>
                  <a:pt x="1188931" y="2411013"/>
                </a:lnTo>
                <a:close/>
                <a:moveTo>
                  <a:pt x="1188931" y="3616520"/>
                </a:moveTo>
                <a:lnTo>
                  <a:pt x="1188931" y="4219273"/>
                </a:lnTo>
                <a:lnTo>
                  <a:pt x="4160935" y="4219273"/>
                </a:lnTo>
                <a:lnTo>
                  <a:pt x="4160935" y="3616520"/>
                </a:lnTo>
                <a:lnTo>
                  <a:pt x="1188931" y="3616520"/>
                </a:lnTo>
                <a:close/>
                <a:moveTo>
                  <a:pt x="4197746" y="8180"/>
                </a:moveTo>
                <a:lnTo>
                  <a:pt x="5344484" y="1168911"/>
                </a:lnTo>
                <a:cubicBezTo>
                  <a:pt x="5352807" y="1177401"/>
                  <a:pt x="5352670" y="1191031"/>
                  <a:pt x="5344180" y="1199353"/>
                </a:cubicBezTo>
                <a:cubicBezTo>
                  <a:pt x="5340178" y="1203276"/>
                  <a:pt x="5334804" y="1205483"/>
                  <a:pt x="5329200" y="1205507"/>
                </a:cubicBezTo>
                <a:lnTo>
                  <a:pt x="4376204" y="1205507"/>
                </a:lnTo>
                <a:cubicBezTo>
                  <a:pt x="4257314" y="1205507"/>
                  <a:pt x="4160935" y="1109127"/>
                  <a:pt x="4160935" y="990237"/>
                </a:cubicBezTo>
                <a:lnTo>
                  <a:pt x="4160935" y="23249"/>
                </a:lnTo>
                <a:cubicBezTo>
                  <a:pt x="4160985" y="11360"/>
                  <a:pt x="4170663" y="1763"/>
                  <a:pt x="4182552" y="1813"/>
                </a:cubicBezTo>
                <a:cubicBezTo>
                  <a:pt x="4188261" y="1837"/>
                  <a:pt x="4193726" y="4127"/>
                  <a:pt x="4197746" y="8180"/>
                </a:cubicBezTo>
                <a:close/>
              </a:path>
            </a:pathLst>
          </a:custGeom>
          <a:gradFill>
            <a:gsLst>
              <a:gs pos="100000">
                <a:srgbClr val="0053DC"/>
              </a:gs>
              <a:gs pos="0">
                <a:srgbClr val="0C8CF7"/>
              </a:gs>
            </a:gsLst>
            <a:lin ang="2700000" scaled="1"/>
          </a:gradFill>
          <a:ln w="669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/>
        </p:nvSpPr>
        <p:spPr>
          <a:xfrm>
            <a:off x="-39542" y="780287"/>
            <a:ext cx="2510971" cy="162379"/>
          </a:xfrm>
          <a:custGeom>
            <a:avLst/>
            <a:gdLst>
              <a:gd name="connsiteX0" fmla="*/ 0 w 2510971"/>
              <a:gd name="connsiteY0" fmla="*/ 232229 h 232229"/>
              <a:gd name="connsiteX1" fmla="*/ 2481943 w 2510971"/>
              <a:gd name="connsiteY1" fmla="*/ 232229 h 232229"/>
              <a:gd name="connsiteX2" fmla="*/ 2510971 w 2510971"/>
              <a:gd name="connsiteY2" fmla="*/ 0 h 2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0971" h="232229">
                <a:moveTo>
                  <a:pt x="0" y="232229"/>
                </a:moveTo>
                <a:lnTo>
                  <a:pt x="2481943" y="232229"/>
                </a:lnTo>
                <a:lnTo>
                  <a:pt x="2510971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82063" y="227652"/>
            <a:ext cx="4389120" cy="755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zh-CN" altLang="en-US" sz="3600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字体圈欣意冠黑体" panose="00000500000000000000" pitchFamily="2" charset="-122"/>
                <a:ea typeface="字体圈欣意冠黑体" panose="00000500000000000000" pitchFamily="2" charset="-122"/>
              </a:rPr>
              <a:t>四、项目内容和优势</a:t>
            </a:r>
            <a:endParaRPr lang="zh-CN" altLang="en-US" sz="3600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字体圈欣意冠黑体" panose="00000500000000000000" pitchFamily="2" charset="-122"/>
              <a:ea typeface="字体圈欣意冠黑体" panose="00000500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944739"/>
            <a:ext cx="321469" cy="0"/>
          </a:xfrm>
          <a:prstGeom prst="line">
            <a:avLst/>
          </a:prstGeom>
          <a:ln w="38100" cap="flat">
            <a:gradFill>
              <a:gsLst>
                <a:gs pos="0">
                  <a:srgbClr val="0C8CF7"/>
                </a:gs>
                <a:gs pos="100000">
                  <a:srgbClr val="0053DC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563100" y="380052"/>
            <a:ext cx="704850" cy="0"/>
          </a:xfrm>
          <a:prstGeom prst="line">
            <a:avLst/>
          </a:prstGeom>
          <a:ln w="25400" cap="rnd">
            <a:solidFill>
              <a:srgbClr val="0BD0D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487150" y="208602"/>
            <a:ext cx="70485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BD0D9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086975" y="608652"/>
            <a:ext cx="1752600" cy="0"/>
          </a:xfrm>
          <a:prstGeom prst="line">
            <a:avLst/>
          </a:prstGeom>
          <a:ln w="41275" cap="rnd">
            <a:gradFill flip="none" rotWithShape="1">
              <a:gsLst>
                <a:gs pos="37000">
                  <a:srgbClr val="0C8CF7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963275" y="894402"/>
            <a:ext cx="676275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249045" y="1985010"/>
            <a:ext cx="1076960" cy="1078230"/>
            <a:chOff x="2253753" y="1632567"/>
            <a:chExt cx="1805959" cy="1796433"/>
          </a:xfrm>
        </p:grpSpPr>
        <p:sp>
          <p:nvSpPr>
            <p:cNvPr id="17" name="等腰三角形 2"/>
            <p:cNvSpPr/>
            <p:nvPr/>
          </p:nvSpPr>
          <p:spPr>
            <a:xfrm rot="2032172">
              <a:off x="2253753" y="1632567"/>
              <a:ext cx="1740891" cy="1661475"/>
            </a:xfrm>
            <a:custGeom>
              <a:avLst/>
              <a:gdLst>
                <a:gd name="connsiteX0" fmla="*/ 43896 w 1740891"/>
                <a:gd name="connsiteY0" fmla="*/ 1130013 h 1661475"/>
                <a:gd name="connsiteX1" fmla="*/ 553901 w 1740891"/>
                <a:gd name="connsiteY1" fmla="*/ 188466 h 1661475"/>
                <a:gd name="connsiteX2" fmla="*/ 1186991 w 1740891"/>
                <a:gd name="connsiteY2" fmla="*/ 188466 h 1661475"/>
                <a:gd name="connsiteX3" fmla="*/ 1696996 w 1740891"/>
                <a:gd name="connsiteY3" fmla="*/ 1130013 h 1661475"/>
                <a:gd name="connsiteX4" fmla="*/ 1380451 w 1740891"/>
                <a:gd name="connsiteY4" fmla="*/ 1661475 h 1661475"/>
                <a:gd name="connsiteX5" fmla="*/ 360441 w 1740891"/>
                <a:gd name="connsiteY5" fmla="*/ 1661475 h 1661475"/>
                <a:gd name="connsiteX6" fmla="*/ 43896 w 1740891"/>
                <a:gd name="connsiteY6" fmla="*/ 1130013 h 166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891" h="1661475">
                  <a:moveTo>
                    <a:pt x="43896" y="1130013"/>
                  </a:moveTo>
                  <a:lnTo>
                    <a:pt x="553901" y="188466"/>
                  </a:lnTo>
                  <a:cubicBezTo>
                    <a:pt x="690015" y="-62822"/>
                    <a:pt x="1050877" y="-62822"/>
                    <a:pt x="1186991" y="188466"/>
                  </a:cubicBezTo>
                  <a:lnTo>
                    <a:pt x="1696996" y="1130013"/>
                  </a:lnTo>
                  <a:cubicBezTo>
                    <a:pt x="1826828" y="1369702"/>
                    <a:pt x="1653044" y="1661475"/>
                    <a:pt x="1380451" y="1661475"/>
                  </a:cubicBezTo>
                  <a:lnTo>
                    <a:pt x="360441" y="1661475"/>
                  </a:lnTo>
                  <a:cubicBezTo>
                    <a:pt x="87848" y="1661475"/>
                    <a:pt x="-85936" y="1369702"/>
                    <a:pt x="43896" y="1130013"/>
                  </a:cubicBezTo>
                </a:path>
              </a:pathLst>
            </a:custGeom>
            <a:solidFill>
              <a:srgbClr val="0C8CF7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等腰三角形 2"/>
            <p:cNvSpPr/>
            <p:nvPr/>
          </p:nvSpPr>
          <p:spPr>
            <a:xfrm rot="5400000">
              <a:off x="2358529" y="1727817"/>
              <a:ext cx="1740891" cy="1661475"/>
            </a:xfrm>
            <a:custGeom>
              <a:avLst/>
              <a:gdLst>
                <a:gd name="connsiteX0" fmla="*/ 43896 w 1740891"/>
                <a:gd name="connsiteY0" fmla="*/ 1130013 h 1661475"/>
                <a:gd name="connsiteX1" fmla="*/ 553901 w 1740891"/>
                <a:gd name="connsiteY1" fmla="*/ 188466 h 1661475"/>
                <a:gd name="connsiteX2" fmla="*/ 1186991 w 1740891"/>
                <a:gd name="connsiteY2" fmla="*/ 188466 h 1661475"/>
                <a:gd name="connsiteX3" fmla="*/ 1696996 w 1740891"/>
                <a:gd name="connsiteY3" fmla="*/ 1130013 h 1661475"/>
                <a:gd name="connsiteX4" fmla="*/ 1380451 w 1740891"/>
                <a:gd name="connsiteY4" fmla="*/ 1661475 h 1661475"/>
                <a:gd name="connsiteX5" fmla="*/ 360441 w 1740891"/>
                <a:gd name="connsiteY5" fmla="*/ 1661475 h 1661475"/>
                <a:gd name="connsiteX6" fmla="*/ 43896 w 1740891"/>
                <a:gd name="connsiteY6" fmla="*/ 1130013 h 166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891" h="1661475">
                  <a:moveTo>
                    <a:pt x="43896" y="1130013"/>
                  </a:moveTo>
                  <a:lnTo>
                    <a:pt x="553901" y="188466"/>
                  </a:lnTo>
                  <a:cubicBezTo>
                    <a:pt x="690015" y="-62822"/>
                    <a:pt x="1050877" y="-62822"/>
                    <a:pt x="1186991" y="188466"/>
                  </a:cubicBezTo>
                  <a:lnTo>
                    <a:pt x="1696996" y="1130013"/>
                  </a:lnTo>
                  <a:cubicBezTo>
                    <a:pt x="1826828" y="1369702"/>
                    <a:pt x="1653044" y="1661475"/>
                    <a:pt x="1380451" y="1661475"/>
                  </a:cubicBezTo>
                  <a:lnTo>
                    <a:pt x="360441" y="1661475"/>
                  </a:lnTo>
                  <a:cubicBezTo>
                    <a:pt x="87848" y="1661475"/>
                    <a:pt x="-85936" y="1369702"/>
                    <a:pt x="43896" y="1130013"/>
                  </a:cubicBezTo>
                </a:path>
              </a:pathLst>
            </a:custGeom>
            <a:gradFill>
              <a:gsLst>
                <a:gs pos="0">
                  <a:srgbClr val="0C8CF7"/>
                </a:gs>
                <a:gs pos="100000">
                  <a:srgbClr val="0053DC"/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212215" y="3510915"/>
            <a:ext cx="1101725" cy="1096010"/>
            <a:chOff x="2253753" y="1632567"/>
            <a:chExt cx="1805959" cy="1796433"/>
          </a:xfrm>
        </p:grpSpPr>
        <p:sp>
          <p:nvSpPr>
            <p:cNvPr id="20" name="等腰三角形 2"/>
            <p:cNvSpPr/>
            <p:nvPr/>
          </p:nvSpPr>
          <p:spPr>
            <a:xfrm rot="2032172">
              <a:off x="2253753" y="1632567"/>
              <a:ext cx="1740891" cy="1661475"/>
            </a:xfrm>
            <a:custGeom>
              <a:avLst/>
              <a:gdLst>
                <a:gd name="connsiteX0" fmla="*/ 43896 w 1740891"/>
                <a:gd name="connsiteY0" fmla="*/ 1130013 h 1661475"/>
                <a:gd name="connsiteX1" fmla="*/ 553901 w 1740891"/>
                <a:gd name="connsiteY1" fmla="*/ 188466 h 1661475"/>
                <a:gd name="connsiteX2" fmla="*/ 1186991 w 1740891"/>
                <a:gd name="connsiteY2" fmla="*/ 188466 h 1661475"/>
                <a:gd name="connsiteX3" fmla="*/ 1696996 w 1740891"/>
                <a:gd name="connsiteY3" fmla="*/ 1130013 h 1661475"/>
                <a:gd name="connsiteX4" fmla="*/ 1380451 w 1740891"/>
                <a:gd name="connsiteY4" fmla="*/ 1661475 h 1661475"/>
                <a:gd name="connsiteX5" fmla="*/ 360441 w 1740891"/>
                <a:gd name="connsiteY5" fmla="*/ 1661475 h 1661475"/>
                <a:gd name="connsiteX6" fmla="*/ 43896 w 1740891"/>
                <a:gd name="connsiteY6" fmla="*/ 1130013 h 166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891" h="1661475">
                  <a:moveTo>
                    <a:pt x="43896" y="1130013"/>
                  </a:moveTo>
                  <a:lnTo>
                    <a:pt x="553901" y="188466"/>
                  </a:lnTo>
                  <a:cubicBezTo>
                    <a:pt x="690015" y="-62822"/>
                    <a:pt x="1050877" y="-62822"/>
                    <a:pt x="1186991" y="188466"/>
                  </a:cubicBezTo>
                  <a:lnTo>
                    <a:pt x="1696996" y="1130013"/>
                  </a:lnTo>
                  <a:cubicBezTo>
                    <a:pt x="1826828" y="1369702"/>
                    <a:pt x="1653044" y="1661475"/>
                    <a:pt x="1380451" y="1661475"/>
                  </a:cubicBezTo>
                  <a:lnTo>
                    <a:pt x="360441" y="1661475"/>
                  </a:lnTo>
                  <a:cubicBezTo>
                    <a:pt x="87848" y="1661475"/>
                    <a:pt x="-85936" y="1369702"/>
                    <a:pt x="43896" y="1130013"/>
                  </a:cubicBezTo>
                </a:path>
              </a:pathLst>
            </a:custGeom>
            <a:solidFill>
              <a:srgbClr val="0C8CF7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1" name="等腰三角形 2"/>
            <p:cNvSpPr/>
            <p:nvPr/>
          </p:nvSpPr>
          <p:spPr>
            <a:xfrm rot="5400000">
              <a:off x="2358529" y="1727817"/>
              <a:ext cx="1740891" cy="1661475"/>
            </a:xfrm>
            <a:custGeom>
              <a:avLst/>
              <a:gdLst>
                <a:gd name="connsiteX0" fmla="*/ 43896 w 1740891"/>
                <a:gd name="connsiteY0" fmla="*/ 1130013 h 1661475"/>
                <a:gd name="connsiteX1" fmla="*/ 553901 w 1740891"/>
                <a:gd name="connsiteY1" fmla="*/ 188466 h 1661475"/>
                <a:gd name="connsiteX2" fmla="*/ 1186991 w 1740891"/>
                <a:gd name="connsiteY2" fmla="*/ 188466 h 1661475"/>
                <a:gd name="connsiteX3" fmla="*/ 1696996 w 1740891"/>
                <a:gd name="connsiteY3" fmla="*/ 1130013 h 1661475"/>
                <a:gd name="connsiteX4" fmla="*/ 1380451 w 1740891"/>
                <a:gd name="connsiteY4" fmla="*/ 1661475 h 1661475"/>
                <a:gd name="connsiteX5" fmla="*/ 360441 w 1740891"/>
                <a:gd name="connsiteY5" fmla="*/ 1661475 h 1661475"/>
                <a:gd name="connsiteX6" fmla="*/ 43896 w 1740891"/>
                <a:gd name="connsiteY6" fmla="*/ 1130013 h 166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891" h="1661475">
                  <a:moveTo>
                    <a:pt x="43896" y="1130013"/>
                  </a:moveTo>
                  <a:lnTo>
                    <a:pt x="553901" y="188466"/>
                  </a:lnTo>
                  <a:cubicBezTo>
                    <a:pt x="690015" y="-62822"/>
                    <a:pt x="1050877" y="-62822"/>
                    <a:pt x="1186991" y="188466"/>
                  </a:cubicBezTo>
                  <a:lnTo>
                    <a:pt x="1696996" y="1130013"/>
                  </a:lnTo>
                  <a:cubicBezTo>
                    <a:pt x="1826828" y="1369702"/>
                    <a:pt x="1653044" y="1661475"/>
                    <a:pt x="1380451" y="1661475"/>
                  </a:cubicBezTo>
                  <a:lnTo>
                    <a:pt x="360441" y="1661475"/>
                  </a:lnTo>
                  <a:cubicBezTo>
                    <a:pt x="87848" y="1661475"/>
                    <a:pt x="-85936" y="1369702"/>
                    <a:pt x="43896" y="1130013"/>
                  </a:cubicBezTo>
                </a:path>
              </a:pathLst>
            </a:custGeom>
            <a:gradFill>
              <a:gsLst>
                <a:gs pos="0">
                  <a:srgbClr val="0C8CF7"/>
                </a:gs>
                <a:gs pos="100000">
                  <a:srgbClr val="0053DC"/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26" name="图形 53"/>
          <p:cNvSpPr/>
          <p:nvPr/>
        </p:nvSpPr>
        <p:spPr>
          <a:xfrm>
            <a:off x="1506220" y="2395855"/>
            <a:ext cx="465455" cy="413385"/>
          </a:xfrm>
          <a:custGeom>
            <a:avLst/>
            <a:gdLst>
              <a:gd name="connsiteX0" fmla="*/ 2174367 w 6096000"/>
              <a:gd name="connsiteY0" fmla="*/ 4381500 h 5382632"/>
              <a:gd name="connsiteX1" fmla="*/ 1231392 w 6096000"/>
              <a:gd name="connsiteY1" fmla="*/ 5324475 h 5382632"/>
              <a:gd name="connsiteX2" fmla="*/ 962025 w 6096000"/>
              <a:gd name="connsiteY2" fmla="*/ 5329157 h 5382632"/>
              <a:gd name="connsiteX3" fmla="*/ 957344 w 6096000"/>
              <a:gd name="connsiteY3" fmla="*/ 5059790 h 5382632"/>
              <a:gd name="connsiteX4" fmla="*/ 962025 w 6096000"/>
              <a:gd name="connsiteY4" fmla="*/ 5055108 h 5382632"/>
              <a:gd name="connsiteX5" fmla="*/ 1635633 w 6096000"/>
              <a:gd name="connsiteY5" fmla="*/ 4381500 h 5382632"/>
              <a:gd name="connsiteX6" fmla="*/ 762000 w 6096000"/>
              <a:gd name="connsiteY6" fmla="*/ 4381500 h 5382632"/>
              <a:gd name="connsiteX7" fmla="*/ 381000 w 6096000"/>
              <a:gd name="connsiteY7" fmla="*/ 4000500 h 5382632"/>
              <a:gd name="connsiteX8" fmla="*/ 381000 w 6096000"/>
              <a:gd name="connsiteY8" fmla="*/ 381000 h 5382632"/>
              <a:gd name="connsiteX9" fmla="*/ 190500 w 6096000"/>
              <a:gd name="connsiteY9" fmla="*/ 381000 h 5382632"/>
              <a:gd name="connsiteX10" fmla="*/ 0 w 6096000"/>
              <a:gd name="connsiteY10" fmla="*/ 190500 h 5382632"/>
              <a:gd name="connsiteX11" fmla="*/ 190500 w 6096000"/>
              <a:gd name="connsiteY11" fmla="*/ 0 h 5382632"/>
              <a:gd name="connsiteX12" fmla="*/ 5905500 w 6096000"/>
              <a:gd name="connsiteY12" fmla="*/ 0 h 5382632"/>
              <a:gd name="connsiteX13" fmla="*/ 6096000 w 6096000"/>
              <a:gd name="connsiteY13" fmla="*/ 190500 h 5382632"/>
              <a:gd name="connsiteX14" fmla="*/ 5905500 w 6096000"/>
              <a:gd name="connsiteY14" fmla="*/ 381000 h 5382632"/>
              <a:gd name="connsiteX15" fmla="*/ 5715000 w 6096000"/>
              <a:gd name="connsiteY15" fmla="*/ 381000 h 5382632"/>
              <a:gd name="connsiteX16" fmla="*/ 5715000 w 6096000"/>
              <a:gd name="connsiteY16" fmla="*/ 4000500 h 5382632"/>
              <a:gd name="connsiteX17" fmla="*/ 5334000 w 6096000"/>
              <a:gd name="connsiteY17" fmla="*/ 4381500 h 5382632"/>
              <a:gd name="connsiteX18" fmla="*/ 4460367 w 6096000"/>
              <a:gd name="connsiteY18" fmla="*/ 4381500 h 5382632"/>
              <a:gd name="connsiteX19" fmla="*/ 5133975 w 6096000"/>
              <a:gd name="connsiteY19" fmla="*/ 5055108 h 5382632"/>
              <a:gd name="connsiteX20" fmla="*/ 5129294 w 6096000"/>
              <a:gd name="connsiteY20" fmla="*/ 5324475 h 5382632"/>
              <a:gd name="connsiteX21" fmla="*/ 4864608 w 6096000"/>
              <a:gd name="connsiteY21" fmla="*/ 5324475 h 5382632"/>
              <a:gd name="connsiteX22" fmla="*/ 3921633 w 6096000"/>
              <a:gd name="connsiteY22" fmla="*/ 4381500 h 5382632"/>
              <a:gd name="connsiteX23" fmla="*/ 2174367 w 6096000"/>
              <a:gd name="connsiteY23" fmla="*/ 4381500 h 5382632"/>
              <a:gd name="connsiteX24" fmla="*/ 1658683 w 6096000"/>
              <a:gd name="connsiteY24" fmla="*/ 2964371 h 5382632"/>
              <a:gd name="connsiteX25" fmla="*/ 2552891 w 6096000"/>
              <a:gd name="connsiteY25" fmla="*/ 2070354 h 5382632"/>
              <a:gd name="connsiteX26" fmla="*/ 3310700 w 6096000"/>
              <a:gd name="connsiteY26" fmla="*/ 2828163 h 5382632"/>
              <a:gd name="connsiteX27" fmla="*/ 3580067 w 6096000"/>
              <a:gd name="connsiteY27" fmla="*/ 2828163 h 5382632"/>
              <a:gd name="connsiteX28" fmla="*/ 4772978 w 6096000"/>
              <a:gd name="connsiteY28" fmla="*/ 1635252 h 5382632"/>
              <a:gd name="connsiteX29" fmla="*/ 4777659 w 6096000"/>
              <a:gd name="connsiteY29" fmla="*/ 1365885 h 5382632"/>
              <a:gd name="connsiteX30" fmla="*/ 4508292 w 6096000"/>
              <a:gd name="connsiteY30" fmla="*/ 1361203 h 5382632"/>
              <a:gd name="connsiteX31" fmla="*/ 4503611 w 6096000"/>
              <a:gd name="connsiteY31" fmla="*/ 1365885 h 5382632"/>
              <a:gd name="connsiteX32" fmla="*/ 3445383 w 6096000"/>
              <a:gd name="connsiteY32" fmla="*/ 2424112 h 5382632"/>
              <a:gd name="connsiteX33" fmla="*/ 2687574 w 6096000"/>
              <a:gd name="connsiteY33" fmla="*/ 1666113 h 5382632"/>
              <a:gd name="connsiteX34" fmla="*/ 2418166 w 6096000"/>
              <a:gd name="connsiteY34" fmla="*/ 1665963 h 5382632"/>
              <a:gd name="connsiteX35" fmla="*/ 2418017 w 6096000"/>
              <a:gd name="connsiteY35" fmla="*/ 1666113 h 5382632"/>
              <a:gd name="connsiteX36" fmla="*/ 1389317 w 6096000"/>
              <a:gd name="connsiteY36" fmla="*/ 2694813 h 5382632"/>
              <a:gd name="connsiteX37" fmla="*/ 1389221 w 6096000"/>
              <a:gd name="connsiteY37" fmla="*/ 2964276 h 5382632"/>
              <a:gd name="connsiteX38" fmla="*/ 1658684 w 6096000"/>
              <a:gd name="connsiteY38" fmla="*/ 2964371 h 538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096000" h="5382632">
                <a:moveTo>
                  <a:pt x="2174367" y="4381500"/>
                </a:moveTo>
                <a:lnTo>
                  <a:pt x="1231392" y="5324475"/>
                </a:lnTo>
                <a:cubicBezTo>
                  <a:pt x="1158301" y="5400152"/>
                  <a:pt x="1037701" y="5402248"/>
                  <a:pt x="962025" y="5329157"/>
                </a:cubicBezTo>
                <a:cubicBezTo>
                  <a:pt x="886349" y="5256066"/>
                  <a:pt x="884253" y="5135466"/>
                  <a:pt x="957344" y="5059790"/>
                </a:cubicBezTo>
                <a:cubicBezTo>
                  <a:pt x="958877" y="5058202"/>
                  <a:pt x="960438" y="5056641"/>
                  <a:pt x="962025" y="5055108"/>
                </a:cubicBezTo>
                <a:lnTo>
                  <a:pt x="1635633" y="4381500"/>
                </a:lnTo>
                <a:lnTo>
                  <a:pt x="762000" y="4381500"/>
                </a:lnTo>
                <a:cubicBezTo>
                  <a:pt x="551580" y="4381500"/>
                  <a:pt x="381000" y="4210921"/>
                  <a:pt x="381000" y="4000500"/>
                </a:cubicBezTo>
                <a:lnTo>
                  <a:pt x="381000" y="381000"/>
                </a:lnTo>
                <a:lnTo>
                  <a:pt x="190500" y="381000"/>
                </a:lnTo>
                <a:cubicBezTo>
                  <a:pt x="85290" y="381000"/>
                  <a:pt x="0" y="295710"/>
                  <a:pt x="0" y="190500"/>
                </a:cubicBezTo>
                <a:cubicBezTo>
                  <a:pt x="0" y="85290"/>
                  <a:pt x="85290" y="0"/>
                  <a:pt x="190500" y="0"/>
                </a:cubicBezTo>
                <a:lnTo>
                  <a:pt x="5905500" y="0"/>
                </a:lnTo>
                <a:cubicBezTo>
                  <a:pt x="6010710" y="0"/>
                  <a:pt x="6096000" y="85290"/>
                  <a:pt x="6096000" y="190500"/>
                </a:cubicBezTo>
                <a:cubicBezTo>
                  <a:pt x="6096000" y="295710"/>
                  <a:pt x="6010711" y="381000"/>
                  <a:pt x="5905500" y="381000"/>
                </a:cubicBezTo>
                <a:lnTo>
                  <a:pt x="5715000" y="381000"/>
                </a:lnTo>
                <a:lnTo>
                  <a:pt x="5715000" y="4000500"/>
                </a:lnTo>
                <a:cubicBezTo>
                  <a:pt x="5715000" y="4210921"/>
                  <a:pt x="5544421" y="4381500"/>
                  <a:pt x="5334000" y="4381500"/>
                </a:cubicBezTo>
                <a:lnTo>
                  <a:pt x="4460367" y="4381500"/>
                </a:lnTo>
                <a:lnTo>
                  <a:pt x="5133975" y="5055108"/>
                </a:lnTo>
                <a:cubicBezTo>
                  <a:pt x="5207066" y="5130785"/>
                  <a:pt x="5204970" y="5251384"/>
                  <a:pt x="5129294" y="5324475"/>
                </a:cubicBezTo>
                <a:cubicBezTo>
                  <a:pt x="5055470" y="5395776"/>
                  <a:pt x="4938431" y="5395776"/>
                  <a:pt x="4864608" y="5324475"/>
                </a:cubicBezTo>
                <a:lnTo>
                  <a:pt x="3921633" y="4381500"/>
                </a:lnTo>
                <a:lnTo>
                  <a:pt x="2174367" y="4381500"/>
                </a:lnTo>
                <a:close/>
                <a:moveTo>
                  <a:pt x="1658683" y="2964371"/>
                </a:moveTo>
                <a:lnTo>
                  <a:pt x="2552891" y="2070354"/>
                </a:lnTo>
                <a:lnTo>
                  <a:pt x="3310700" y="2828163"/>
                </a:lnTo>
                <a:cubicBezTo>
                  <a:pt x="3385090" y="2902531"/>
                  <a:pt x="3505677" y="2902531"/>
                  <a:pt x="3580067" y="2828163"/>
                </a:cubicBezTo>
                <a:lnTo>
                  <a:pt x="4772978" y="1635252"/>
                </a:lnTo>
                <a:cubicBezTo>
                  <a:pt x="4848654" y="1562161"/>
                  <a:pt x="4850751" y="1441562"/>
                  <a:pt x="4777659" y="1365885"/>
                </a:cubicBezTo>
                <a:cubicBezTo>
                  <a:pt x="4704569" y="1290208"/>
                  <a:pt x="4583969" y="1288112"/>
                  <a:pt x="4508292" y="1361203"/>
                </a:cubicBezTo>
                <a:cubicBezTo>
                  <a:pt x="4506705" y="1362736"/>
                  <a:pt x="4505144" y="1364297"/>
                  <a:pt x="4503611" y="1365885"/>
                </a:cubicBezTo>
                <a:lnTo>
                  <a:pt x="3445383" y="2424112"/>
                </a:lnTo>
                <a:lnTo>
                  <a:pt x="2687574" y="1666113"/>
                </a:lnTo>
                <a:cubicBezTo>
                  <a:pt x="2613221" y="1591677"/>
                  <a:pt x="2492603" y="1591610"/>
                  <a:pt x="2418166" y="1665963"/>
                </a:cubicBezTo>
                <a:cubicBezTo>
                  <a:pt x="2418116" y="1666013"/>
                  <a:pt x="2418067" y="1666063"/>
                  <a:pt x="2418017" y="1666113"/>
                </a:cubicBezTo>
                <a:lnTo>
                  <a:pt x="1389317" y="2694813"/>
                </a:lnTo>
                <a:cubicBezTo>
                  <a:pt x="1314880" y="2769197"/>
                  <a:pt x="1314838" y="2889839"/>
                  <a:pt x="1389221" y="2964276"/>
                </a:cubicBezTo>
                <a:cubicBezTo>
                  <a:pt x="1463605" y="3038712"/>
                  <a:pt x="1584247" y="3038754"/>
                  <a:pt x="1658684" y="2964371"/>
                </a:cubicBezTo>
                <a:close/>
              </a:path>
            </a:pathLst>
          </a:custGeom>
          <a:solidFill>
            <a:schemeClr val="bg1"/>
          </a:solidFill>
          <a:ln w="669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图形 58"/>
          <p:cNvSpPr/>
          <p:nvPr/>
        </p:nvSpPr>
        <p:spPr>
          <a:xfrm>
            <a:off x="1506220" y="3836035"/>
            <a:ext cx="349250" cy="502920"/>
          </a:xfrm>
          <a:custGeom>
            <a:avLst/>
            <a:gdLst>
              <a:gd name="connsiteX0" fmla="*/ 4779647 w 4779646"/>
              <a:gd name="connsiteY0" fmla="*/ 3115667 h 6858000"/>
              <a:gd name="connsiteX1" fmla="*/ 4480082 w 4779646"/>
              <a:gd name="connsiteY1" fmla="*/ 2843845 h 6858000"/>
              <a:gd name="connsiteX2" fmla="*/ 4278813 w 4779646"/>
              <a:gd name="connsiteY2" fmla="*/ 2922711 h 6858000"/>
              <a:gd name="connsiteX3" fmla="*/ 4196518 w 4779646"/>
              <a:gd name="connsiteY3" fmla="*/ 3115667 h 6858000"/>
              <a:gd name="connsiteX4" fmla="*/ 4213455 w 4779646"/>
              <a:gd name="connsiteY4" fmla="*/ 3403491 h 6858000"/>
              <a:gd name="connsiteX5" fmla="*/ 2381150 w 4779646"/>
              <a:gd name="connsiteY5" fmla="*/ 5130850 h 6858000"/>
              <a:gd name="connsiteX6" fmla="*/ 549572 w 4779646"/>
              <a:gd name="connsiteY6" fmla="*/ 3403387 h 6858000"/>
              <a:gd name="connsiteX7" fmla="*/ 566197 w 4779646"/>
              <a:gd name="connsiteY7" fmla="*/ 3099457 h 6858000"/>
              <a:gd name="connsiteX8" fmla="*/ 283153 w 4779646"/>
              <a:gd name="connsiteY8" fmla="*/ 2827635 h 6858000"/>
              <a:gd name="connsiteX9" fmla="*/ 82092 w 4779646"/>
              <a:gd name="connsiteY9" fmla="*/ 2906605 h 6858000"/>
              <a:gd name="connsiteX10" fmla="*/ 5 w 4779646"/>
              <a:gd name="connsiteY10" fmla="*/ 3099458 h 6858000"/>
              <a:gd name="connsiteX11" fmla="*/ 5 w 4779646"/>
              <a:gd name="connsiteY11" fmla="*/ 3499605 h 6858000"/>
              <a:gd name="connsiteX12" fmla="*/ 2081584 w 4779646"/>
              <a:gd name="connsiteY12" fmla="*/ 5754398 h 6858000"/>
              <a:gd name="connsiteX13" fmla="*/ 2081584 w 4779646"/>
              <a:gd name="connsiteY13" fmla="*/ 6298043 h 6858000"/>
              <a:gd name="connsiteX14" fmla="*/ 1282120 w 4779646"/>
              <a:gd name="connsiteY14" fmla="*/ 6298043 h 6858000"/>
              <a:gd name="connsiteX15" fmla="*/ 1069837 w 4779646"/>
              <a:gd name="connsiteY15" fmla="*/ 6382312 h 6858000"/>
              <a:gd name="connsiteX16" fmla="*/ 982554 w 4779646"/>
              <a:gd name="connsiteY16" fmla="*/ 6586178 h 6858000"/>
              <a:gd name="connsiteX17" fmla="*/ 1282120 w 4779646"/>
              <a:gd name="connsiteY17" fmla="*/ 6858000 h 6858000"/>
              <a:gd name="connsiteX18" fmla="*/ 3447345 w 4779646"/>
              <a:gd name="connsiteY18" fmla="*/ 6858000 h 6858000"/>
              <a:gd name="connsiteX19" fmla="*/ 3730285 w 4779646"/>
              <a:gd name="connsiteY19" fmla="*/ 6586178 h 6858000"/>
              <a:gd name="connsiteX20" fmla="*/ 3447345 w 4779646"/>
              <a:gd name="connsiteY20" fmla="*/ 6298354 h 6858000"/>
              <a:gd name="connsiteX21" fmla="*/ 2647880 w 4779646"/>
              <a:gd name="connsiteY21" fmla="*/ 6298354 h 6858000"/>
              <a:gd name="connsiteX22" fmla="*/ 2647880 w 4779646"/>
              <a:gd name="connsiteY22" fmla="*/ 5754710 h 6858000"/>
              <a:gd name="connsiteX23" fmla="*/ 4779647 w 4779646"/>
              <a:gd name="connsiteY23" fmla="*/ 3499294 h 6858000"/>
              <a:gd name="connsiteX24" fmla="*/ 4779647 w 4779646"/>
              <a:gd name="connsiteY24" fmla="*/ 3115667 h 6858000"/>
              <a:gd name="connsiteX25" fmla="*/ 3919293 w 4779646"/>
              <a:gd name="connsiteY25" fmla="*/ 3134370 h 6858000"/>
              <a:gd name="connsiteX26" fmla="*/ 2389774 w 4779646"/>
              <a:gd name="connsiteY26" fmla="*/ 4842714 h 6858000"/>
              <a:gd name="connsiteX27" fmla="*/ 860255 w 4779646"/>
              <a:gd name="connsiteY27" fmla="*/ 3134786 h 6858000"/>
              <a:gd name="connsiteX28" fmla="*/ 860255 w 4779646"/>
              <a:gd name="connsiteY28" fmla="*/ 1707928 h 6858000"/>
              <a:gd name="connsiteX29" fmla="*/ 2389774 w 4779646"/>
              <a:gd name="connsiteY29" fmla="*/ 0 h 6858000"/>
              <a:gd name="connsiteX30" fmla="*/ 3919293 w 4779646"/>
              <a:gd name="connsiteY30" fmla="*/ 1707928 h 6858000"/>
              <a:gd name="connsiteX31" fmla="*/ 3919293 w 4779646"/>
              <a:gd name="connsiteY31" fmla="*/ 3134474 h 6858000"/>
              <a:gd name="connsiteX32" fmla="*/ 1864937 w 4779646"/>
              <a:gd name="connsiteY32" fmla="*/ 1554664 h 6858000"/>
              <a:gd name="connsiteX33" fmla="*/ 1620074 w 4779646"/>
              <a:gd name="connsiteY33" fmla="*/ 1789542 h 6858000"/>
              <a:gd name="connsiteX34" fmla="*/ 1854952 w 4779646"/>
              <a:gd name="connsiteY34" fmla="*/ 2034405 h 6858000"/>
              <a:gd name="connsiteX35" fmla="*/ 1864937 w 4779646"/>
              <a:gd name="connsiteY35" fmla="*/ 2034405 h 6858000"/>
              <a:gd name="connsiteX36" fmla="*/ 2914507 w 4779646"/>
              <a:gd name="connsiteY36" fmla="*/ 2034405 h 6858000"/>
              <a:gd name="connsiteX37" fmla="*/ 3159370 w 4779646"/>
              <a:gd name="connsiteY37" fmla="*/ 1799527 h 6858000"/>
              <a:gd name="connsiteX38" fmla="*/ 2924492 w 4779646"/>
              <a:gd name="connsiteY38" fmla="*/ 1554664 h 6858000"/>
              <a:gd name="connsiteX39" fmla="*/ 2914507 w 4779646"/>
              <a:gd name="connsiteY39" fmla="*/ 1554664 h 6858000"/>
              <a:gd name="connsiteX40" fmla="*/ 1865041 w 4779646"/>
              <a:gd name="connsiteY40" fmla="*/ 1554664 h 6858000"/>
              <a:gd name="connsiteX41" fmla="*/ 1864937 w 4779646"/>
              <a:gd name="connsiteY41" fmla="*/ 2514250 h 6858000"/>
              <a:gd name="connsiteX42" fmla="*/ 1620074 w 4779646"/>
              <a:gd name="connsiteY42" fmla="*/ 2749128 h 6858000"/>
              <a:gd name="connsiteX43" fmla="*/ 1854952 w 4779646"/>
              <a:gd name="connsiteY43" fmla="*/ 2993991 h 6858000"/>
              <a:gd name="connsiteX44" fmla="*/ 1864937 w 4779646"/>
              <a:gd name="connsiteY44" fmla="*/ 2993991 h 6858000"/>
              <a:gd name="connsiteX45" fmla="*/ 2914507 w 4779646"/>
              <a:gd name="connsiteY45" fmla="*/ 2993991 h 6858000"/>
              <a:gd name="connsiteX46" fmla="*/ 3159370 w 4779646"/>
              <a:gd name="connsiteY46" fmla="*/ 2759114 h 6858000"/>
              <a:gd name="connsiteX47" fmla="*/ 2924492 w 4779646"/>
              <a:gd name="connsiteY47" fmla="*/ 2514250 h 6858000"/>
              <a:gd name="connsiteX48" fmla="*/ 2914507 w 4779646"/>
              <a:gd name="connsiteY48" fmla="*/ 2514250 h 6858000"/>
              <a:gd name="connsiteX49" fmla="*/ 1865041 w 4779646"/>
              <a:gd name="connsiteY49" fmla="*/ 2514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779646" h="6858000">
                <a:moveTo>
                  <a:pt x="4779647" y="3115667"/>
                </a:moveTo>
                <a:cubicBezTo>
                  <a:pt x="4779647" y="2971443"/>
                  <a:pt x="4646437" y="2843845"/>
                  <a:pt x="4480082" y="2843845"/>
                </a:cubicBezTo>
                <a:cubicBezTo>
                  <a:pt x="4405285" y="2842941"/>
                  <a:pt x="4333083" y="2871232"/>
                  <a:pt x="4278813" y="2922711"/>
                </a:cubicBezTo>
                <a:cubicBezTo>
                  <a:pt x="4225891" y="2972890"/>
                  <a:pt x="4196101" y="3042738"/>
                  <a:pt x="4196518" y="3115667"/>
                </a:cubicBezTo>
                <a:cubicBezTo>
                  <a:pt x="4196518" y="3136864"/>
                  <a:pt x="4202129" y="3232771"/>
                  <a:pt x="4213455" y="3403491"/>
                </a:cubicBezTo>
                <a:cubicBezTo>
                  <a:pt x="4213455" y="4347283"/>
                  <a:pt x="3397365" y="5130850"/>
                  <a:pt x="2381150" y="5130850"/>
                </a:cubicBezTo>
                <a:cubicBezTo>
                  <a:pt x="1382183" y="5130850"/>
                  <a:pt x="549572" y="4346971"/>
                  <a:pt x="549572" y="3403387"/>
                </a:cubicBezTo>
                <a:cubicBezTo>
                  <a:pt x="560586" y="3222172"/>
                  <a:pt x="566197" y="3120759"/>
                  <a:pt x="566197" y="3099457"/>
                </a:cubicBezTo>
                <a:cubicBezTo>
                  <a:pt x="561625" y="2951389"/>
                  <a:pt x="437663" y="2832207"/>
                  <a:pt x="283153" y="2827635"/>
                </a:cubicBezTo>
                <a:cubicBezTo>
                  <a:pt x="208414" y="2826813"/>
                  <a:pt x="136294" y="2855139"/>
                  <a:pt x="82092" y="2906605"/>
                </a:cubicBezTo>
                <a:cubicBezTo>
                  <a:pt x="29272" y="2956796"/>
                  <a:pt x="-438" y="3026596"/>
                  <a:pt x="5" y="3099458"/>
                </a:cubicBezTo>
                <a:lnTo>
                  <a:pt x="5" y="3499605"/>
                </a:lnTo>
                <a:cubicBezTo>
                  <a:pt x="-99" y="4666799"/>
                  <a:pt x="915950" y="5594485"/>
                  <a:pt x="2081584" y="5754398"/>
                </a:cubicBezTo>
                <a:lnTo>
                  <a:pt x="2081584" y="6298043"/>
                </a:lnTo>
                <a:lnTo>
                  <a:pt x="1282120" y="6298043"/>
                </a:lnTo>
                <a:cubicBezTo>
                  <a:pt x="1203125" y="6297629"/>
                  <a:pt x="1127041" y="6327831"/>
                  <a:pt x="1069837" y="6382312"/>
                </a:cubicBezTo>
                <a:cubicBezTo>
                  <a:pt x="1013979" y="6435396"/>
                  <a:pt x="982416" y="6509119"/>
                  <a:pt x="982554" y="6586178"/>
                </a:cubicBezTo>
                <a:cubicBezTo>
                  <a:pt x="982554" y="6746196"/>
                  <a:pt x="1115868" y="6858000"/>
                  <a:pt x="1282120" y="6858000"/>
                </a:cubicBezTo>
                <a:lnTo>
                  <a:pt x="3447345" y="6858000"/>
                </a:lnTo>
                <a:cubicBezTo>
                  <a:pt x="3630637" y="6858000"/>
                  <a:pt x="3730285" y="6746196"/>
                  <a:pt x="3730285" y="6586178"/>
                </a:cubicBezTo>
                <a:cubicBezTo>
                  <a:pt x="3730285" y="6442266"/>
                  <a:pt x="3613700" y="6298354"/>
                  <a:pt x="3447345" y="6298354"/>
                </a:cubicBezTo>
                <a:lnTo>
                  <a:pt x="2647880" y="6298354"/>
                </a:lnTo>
                <a:lnTo>
                  <a:pt x="2647880" y="5754710"/>
                </a:lnTo>
                <a:cubicBezTo>
                  <a:pt x="3846973" y="5626281"/>
                  <a:pt x="4779647" y="4667110"/>
                  <a:pt x="4779647" y="3499294"/>
                </a:cubicBezTo>
                <a:lnTo>
                  <a:pt x="4779647" y="3115667"/>
                </a:lnTo>
                <a:close/>
                <a:moveTo>
                  <a:pt x="3919293" y="3134370"/>
                </a:moveTo>
                <a:cubicBezTo>
                  <a:pt x="3919293" y="4091982"/>
                  <a:pt x="3237659" y="4842714"/>
                  <a:pt x="2389774" y="4842714"/>
                </a:cubicBezTo>
                <a:cubicBezTo>
                  <a:pt x="1525160" y="4842714"/>
                  <a:pt x="860255" y="4091982"/>
                  <a:pt x="860255" y="3134786"/>
                </a:cubicBezTo>
                <a:lnTo>
                  <a:pt x="860255" y="1707928"/>
                </a:lnTo>
                <a:cubicBezTo>
                  <a:pt x="860255" y="750732"/>
                  <a:pt x="1541681" y="0"/>
                  <a:pt x="2389774" y="0"/>
                </a:cubicBezTo>
                <a:cubicBezTo>
                  <a:pt x="3237867" y="0"/>
                  <a:pt x="3919293" y="750732"/>
                  <a:pt x="3919293" y="1707928"/>
                </a:cubicBezTo>
                <a:lnTo>
                  <a:pt x="3919293" y="3134474"/>
                </a:lnTo>
                <a:close/>
                <a:moveTo>
                  <a:pt x="1864937" y="1554664"/>
                </a:moveTo>
                <a:cubicBezTo>
                  <a:pt x="1732460" y="1551907"/>
                  <a:pt x="1622831" y="1657065"/>
                  <a:pt x="1620074" y="1789542"/>
                </a:cubicBezTo>
                <a:cubicBezTo>
                  <a:pt x="1617316" y="1922019"/>
                  <a:pt x="1722475" y="2031648"/>
                  <a:pt x="1854952" y="2034405"/>
                </a:cubicBezTo>
                <a:cubicBezTo>
                  <a:pt x="1858280" y="2034475"/>
                  <a:pt x="1861609" y="2034475"/>
                  <a:pt x="1864937" y="2034405"/>
                </a:cubicBezTo>
                <a:lnTo>
                  <a:pt x="2914507" y="2034405"/>
                </a:lnTo>
                <a:cubicBezTo>
                  <a:pt x="3046984" y="2037163"/>
                  <a:pt x="3156613" y="1932004"/>
                  <a:pt x="3159370" y="1799527"/>
                </a:cubicBezTo>
                <a:cubicBezTo>
                  <a:pt x="3162128" y="1667051"/>
                  <a:pt x="3056969" y="1557422"/>
                  <a:pt x="2924492" y="1554664"/>
                </a:cubicBezTo>
                <a:cubicBezTo>
                  <a:pt x="2921164" y="1554595"/>
                  <a:pt x="2917835" y="1554595"/>
                  <a:pt x="2914507" y="1554664"/>
                </a:cubicBezTo>
                <a:lnTo>
                  <a:pt x="1865041" y="1554664"/>
                </a:lnTo>
                <a:close/>
                <a:moveTo>
                  <a:pt x="1864937" y="2514250"/>
                </a:moveTo>
                <a:cubicBezTo>
                  <a:pt x="1732460" y="2511493"/>
                  <a:pt x="1622831" y="2616651"/>
                  <a:pt x="1620074" y="2749128"/>
                </a:cubicBezTo>
                <a:cubicBezTo>
                  <a:pt x="1617316" y="2881605"/>
                  <a:pt x="1722475" y="2991234"/>
                  <a:pt x="1854952" y="2993991"/>
                </a:cubicBezTo>
                <a:cubicBezTo>
                  <a:pt x="1858280" y="2994061"/>
                  <a:pt x="1861609" y="2994061"/>
                  <a:pt x="1864937" y="2993991"/>
                </a:cubicBezTo>
                <a:lnTo>
                  <a:pt x="2914507" y="2993991"/>
                </a:lnTo>
                <a:cubicBezTo>
                  <a:pt x="3046984" y="2996749"/>
                  <a:pt x="3156613" y="2891590"/>
                  <a:pt x="3159370" y="2759114"/>
                </a:cubicBezTo>
                <a:cubicBezTo>
                  <a:pt x="3162128" y="2626637"/>
                  <a:pt x="3056969" y="2517008"/>
                  <a:pt x="2924492" y="2514250"/>
                </a:cubicBezTo>
                <a:cubicBezTo>
                  <a:pt x="2921164" y="2514181"/>
                  <a:pt x="2917835" y="2514181"/>
                  <a:pt x="2914507" y="2514250"/>
                </a:cubicBezTo>
                <a:lnTo>
                  <a:pt x="1865041" y="2514250"/>
                </a:lnTo>
                <a:close/>
              </a:path>
            </a:pathLst>
          </a:custGeom>
          <a:solidFill>
            <a:schemeClr val="bg1"/>
          </a:solidFill>
          <a:ln w="669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0" name="图形 67"/>
          <p:cNvSpPr/>
          <p:nvPr/>
        </p:nvSpPr>
        <p:spPr>
          <a:xfrm>
            <a:off x="8989129" y="2754012"/>
            <a:ext cx="520110" cy="585908"/>
          </a:xfrm>
          <a:custGeom>
            <a:avLst/>
            <a:gdLst>
              <a:gd name="connsiteX0" fmla="*/ 3566577 w 5350637"/>
              <a:gd name="connsiteY0" fmla="*/ 0 h 6027539"/>
              <a:gd name="connsiteX1" fmla="*/ 3566577 w 5350637"/>
              <a:gd name="connsiteY1" fmla="*/ 1591484 h 6027539"/>
              <a:gd name="connsiteX2" fmla="*/ 3781846 w 5350637"/>
              <a:gd name="connsiteY2" fmla="*/ 1808260 h 6027539"/>
              <a:gd name="connsiteX3" fmla="*/ 5349866 w 5350637"/>
              <a:gd name="connsiteY3" fmla="*/ 1808260 h 6027539"/>
              <a:gd name="connsiteX4" fmla="*/ 5349866 w 5350637"/>
              <a:gd name="connsiteY4" fmla="*/ 5812910 h 6027539"/>
              <a:gd name="connsiteX5" fmla="*/ 5133521 w 5350637"/>
              <a:gd name="connsiteY5" fmla="*/ 6027533 h 6027539"/>
              <a:gd name="connsiteX6" fmla="*/ 216345 w 5350637"/>
              <a:gd name="connsiteY6" fmla="*/ 6027533 h 6027539"/>
              <a:gd name="connsiteX7" fmla="*/ 7 w 5350637"/>
              <a:gd name="connsiteY7" fmla="*/ 5814639 h 6027539"/>
              <a:gd name="connsiteX8" fmla="*/ 0 w 5350637"/>
              <a:gd name="connsiteY8" fmla="*/ 5812910 h 6027539"/>
              <a:gd name="connsiteX9" fmla="*/ 0 w 5350637"/>
              <a:gd name="connsiteY9" fmla="*/ 214623 h 6027539"/>
              <a:gd name="connsiteX10" fmla="*/ 216345 w 5350637"/>
              <a:gd name="connsiteY10" fmla="*/ 0 h 6027539"/>
              <a:gd name="connsiteX11" fmla="*/ 3566577 w 5350637"/>
              <a:gd name="connsiteY11" fmla="*/ 0 h 6027539"/>
              <a:gd name="connsiteX12" fmla="*/ 1188931 w 5350637"/>
              <a:gd name="connsiteY12" fmla="*/ 1205507 h 6027539"/>
              <a:gd name="connsiteX13" fmla="*/ 1188931 w 5350637"/>
              <a:gd name="connsiteY13" fmla="*/ 1808260 h 6027539"/>
              <a:gd name="connsiteX14" fmla="*/ 2972004 w 5350637"/>
              <a:gd name="connsiteY14" fmla="*/ 1808260 h 6027539"/>
              <a:gd name="connsiteX15" fmla="*/ 2972004 w 5350637"/>
              <a:gd name="connsiteY15" fmla="*/ 1205507 h 6027539"/>
              <a:gd name="connsiteX16" fmla="*/ 1188931 w 5350637"/>
              <a:gd name="connsiteY16" fmla="*/ 1205507 h 6027539"/>
              <a:gd name="connsiteX17" fmla="*/ 1188931 w 5350637"/>
              <a:gd name="connsiteY17" fmla="*/ 2411013 h 6027539"/>
              <a:gd name="connsiteX18" fmla="*/ 1188931 w 5350637"/>
              <a:gd name="connsiteY18" fmla="*/ 3013766 h 6027539"/>
              <a:gd name="connsiteX19" fmla="*/ 4160935 w 5350637"/>
              <a:gd name="connsiteY19" fmla="*/ 3013766 h 6027539"/>
              <a:gd name="connsiteX20" fmla="*/ 4160935 w 5350637"/>
              <a:gd name="connsiteY20" fmla="*/ 2411013 h 6027539"/>
              <a:gd name="connsiteX21" fmla="*/ 1188931 w 5350637"/>
              <a:gd name="connsiteY21" fmla="*/ 2411013 h 6027539"/>
              <a:gd name="connsiteX22" fmla="*/ 1188931 w 5350637"/>
              <a:gd name="connsiteY22" fmla="*/ 3616520 h 6027539"/>
              <a:gd name="connsiteX23" fmla="*/ 1188931 w 5350637"/>
              <a:gd name="connsiteY23" fmla="*/ 4219273 h 6027539"/>
              <a:gd name="connsiteX24" fmla="*/ 4160935 w 5350637"/>
              <a:gd name="connsiteY24" fmla="*/ 4219273 h 6027539"/>
              <a:gd name="connsiteX25" fmla="*/ 4160935 w 5350637"/>
              <a:gd name="connsiteY25" fmla="*/ 3616520 h 6027539"/>
              <a:gd name="connsiteX26" fmla="*/ 1188931 w 5350637"/>
              <a:gd name="connsiteY26" fmla="*/ 3616520 h 6027539"/>
              <a:gd name="connsiteX27" fmla="*/ 4197746 w 5350637"/>
              <a:gd name="connsiteY27" fmla="*/ 8180 h 6027539"/>
              <a:gd name="connsiteX28" fmla="*/ 5344484 w 5350637"/>
              <a:gd name="connsiteY28" fmla="*/ 1168911 h 6027539"/>
              <a:gd name="connsiteX29" fmla="*/ 5344180 w 5350637"/>
              <a:gd name="connsiteY29" fmla="*/ 1199353 h 6027539"/>
              <a:gd name="connsiteX30" fmla="*/ 5329200 w 5350637"/>
              <a:gd name="connsiteY30" fmla="*/ 1205507 h 6027539"/>
              <a:gd name="connsiteX31" fmla="*/ 4376204 w 5350637"/>
              <a:gd name="connsiteY31" fmla="*/ 1205507 h 6027539"/>
              <a:gd name="connsiteX32" fmla="*/ 4160935 w 5350637"/>
              <a:gd name="connsiteY32" fmla="*/ 990237 h 6027539"/>
              <a:gd name="connsiteX33" fmla="*/ 4160935 w 5350637"/>
              <a:gd name="connsiteY33" fmla="*/ 23249 h 6027539"/>
              <a:gd name="connsiteX34" fmla="*/ 4182552 w 5350637"/>
              <a:gd name="connsiteY34" fmla="*/ 1813 h 6027539"/>
              <a:gd name="connsiteX35" fmla="*/ 4197746 w 5350637"/>
              <a:gd name="connsiteY35" fmla="*/ 8180 h 602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350637" h="6027539">
                <a:moveTo>
                  <a:pt x="3566577" y="0"/>
                </a:moveTo>
                <a:lnTo>
                  <a:pt x="3566577" y="1591484"/>
                </a:lnTo>
                <a:cubicBezTo>
                  <a:pt x="3566577" y="1711389"/>
                  <a:pt x="3662802" y="1808260"/>
                  <a:pt x="3781846" y="1808260"/>
                </a:cubicBezTo>
                <a:lnTo>
                  <a:pt x="5349866" y="1808260"/>
                </a:lnTo>
                <a:lnTo>
                  <a:pt x="5349866" y="5812910"/>
                </a:lnTo>
                <a:cubicBezTo>
                  <a:pt x="5349866" y="5931307"/>
                  <a:pt x="5252349" y="6027533"/>
                  <a:pt x="5133521" y="6027533"/>
                </a:cubicBezTo>
                <a:lnTo>
                  <a:pt x="216345" y="6027533"/>
                </a:lnTo>
                <a:cubicBezTo>
                  <a:pt x="97816" y="6028484"/>
                  <a:pt x="958" y="5933168"/>
                  <a:pt x="7" y="5814639"/>
                </a:cubicBezTo>
                <a:cubicBezTo>
                  <a:pt x="2" y="5814062"/>
                  <a:pt x="0" y="5813486"/>
                  <a:pt x="0" y="5812910"/>
                </a:cubicBezTo>
                <a:lnTo>
                  <a:pt x="0" y="214623"/>
                </a:lnTo>
                <a:cubicBezTo>
                  <a:pt x="0" y="96225"/>
                  <a:pt x="97517" y="0"/>
                  <a:pt x="216345" y="0"/>
                </a:cubicBezTo>
                <a:lnTo>
                  <a:pt x="3566577" y="0"/>
                </a:lnTo>
                <a:close/>
                <a:moveTo>
                  <a:pt x="1188931" y="1205507"/>
                </a:moveTo>
                <a:lnTo>
                  <a:pt x="1188931" y="1808260"/>
                </a:lnTo>
                <a:lnTo>
                  <a:pt x="2972004" y="1808260"/>
                </a:lnTo>
                <a:lnTo>
                  <a:pt x="2972004" y="1205507"/>
                </a:lnTo>
                <a:lnTo>
                  <a:pt x="1188931" y="1205507"/>
                </a:lnTo>
                <a:close/>
                <a:moveTo>
                  <a:pt x="1188931" y="2411013"/>
                </a:moveTo>
                <a:lnTo>
                  <a:pt x="1188931" y="3013766"/>
                </a:lnTo>
                <a:lnTo>
                  <a:pt x="4160935" y="3013766"/>
                </a:lnTo>
                <a:lnTo>
                  <a:pt x="4160935" y="2411013"/>
                </a:lnTo>
                <a:lnTo>
                  <a:pt x="1188931" y="2411013"/>
                </a:lnTo>
                <a:close/>
                <a:moveTo>
                  <a:pt x="1188931" y="3616520"/>
                </a:moveTo>
                <a:lnTo>
                  <a:pt x="1188931" y="4219273"/>
                </a:lnTo>
                <a:lnTo>
                  <a:pt x="4160935" y="4219273"/>
                </a:lnTo>
                <a:lnTo>
                  <a:pt x="4160935" y="3616520"/>
                </a:lnTo>
                <a:lnTo>
                  <a:pt x="1188931" y="3616520"/>
                </a:lnTo>
                <a:close/>
                <a:moveTo>
                  <a:pt x="4197746" y="8180"/>
                </a:moveTo>
                <a:lnTo>
                  <a:pt x="5344484" y="1168911"/>
                </a:lnTo>
                <a:cubicBezTo>
                  <a:pt x="5352807" y="1177401"/>
                  <a:pt x="5352670" y="1191031"/>
                  <a:pt x="5344180" y="1199353"/>
                </a:cubicBezTo>
                <a:cubicBezTo>
                  <a:pt x="5340178" y="1203276"/>
                  <a:pt x="5334804" y="1205483"/>
                  <a:pt x="5329200" y="1205507"/>
                </a:cubicBezTo>
                <a:lnTo>
                  <a:pt x="4376204" y="1205507"/>
                </a:lnTo>
                <a:cubicBezTo>
                  <a:pt x="4257314" y="1205507"/>
                  <a:pt x="4160935" y="1109127"/>
                  <a:pt x="4160935" y="990237"/>
                </a:cubicBezTo>
                <a:lnTo>
                  <a:pt x="4160935" y="23249"/>
                </a:lnTo>
                <a:cubicBezTo>
                  <a:pt x="4160985" y="11360"/>
                  <a:pt x="4170663" y="1763"/>
                  <a:pt x="4182552" y="1813"/>
                </a:cubicBezTo>
                <a:cubicBezTo>
                  <a:pt x="4188261" y="1837"/>
                  <a:pt x="4193726" y="4127"/>
                  <a:pt x="4197746" y="8180"/>
                </a:cubicBezTo>
                <a:close/>
              </a:path>
            </a:pathLst>
          </a:custGeom>
          <a:solidFill>
            <a:schemeClr val="bg1"/>
          </a:solidFill>
          <a:ln w="669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2546350" y="2102485"/>
            <a:ext cx="8771255" cy="1574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spcAft>
                <a:spcPts val="1200"/>
              </a:spcAft>
            </a:pPr>
            <a:r>
              <a:rPr lang="zh-CN" altLang="en-US" sz="2400" b="1" spc="300" dirty="0">
                <a:solidFill>
                  <a:srgbClr val="0157D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本项目依据什么样的</a:t>
            </a:r>
            <a:r>
              <a:rPr lang="zh-CN" altLang="en-US" sz="24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独有</a:t>
            </a:r>
            <a:r>
              <a:rPr lang="zh-CN" altLang="en-US" sz="2400" b="1" spc="300" dirty="0">
                <a:solidFill>
                  <a:srgbClr val="0157D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技术，做了什么样的产品（模型）或者服务，能够针对性解决此痛点或需求？</a:t>
            </a:r>
            <a:endParaRPr lang="zh-CN" altLang="en-US" sz="2400" b="1" spc="3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Aft>
                <a:spcPts val="1200"/>
              </a:spcAft>
            </a:pPr>
            <a:endParaRPr lang="zh-CN" altLang="en-US" sz="2400" b="1" dirty="0">
              <a:gradFill>
                <a:gsLst>
                  <a:gs pos="0">
                    <a:srgbClr val="0C8CF7"/>
                  </a:gs>
                  <a:gs pos="100000">
                    <a:srgbClr val="0053DC"/>
                  </a:gs>
                </a:gsLst>
                <a:path path="circle">
                  <a:fillToRect l="50000" t="-80000" r="50000" b="180000"/>
                </a:path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" name="图片 54" descr="图片包含 灯光, 黑暗, 夜晚, 照片&#10;&#10;描述已自动生成"/>
          <p:cNvPicPr>
            <a:picLocks noChangeAspect="1"/>
          </p:cNvPicPr>
          <p:nvPr/>
        </p:nvPicPr>
        <p:blipFill rotWithShape="1">
          <a:blip r:embed="rId1">
            <a:duotone>
              <a:srgbClr val="0292F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078"/>
          <a:stretch>
            <a:fillRect/>
          </a:stretch>
        </p:blipFill>
        <p:spPr>
          <a:xfrm>
            <a:off x="0" y="5399268"/>
            <a:ext cx="12192000" cy="1458734"/>
          </a:xfrm>
          <a:custGeom>
            <a:avLst/>
            <a:gdLst>
              <a:gd name="connsiteX0" fmla="*/ 0 w 12192000"/>
              <a:gd name="connsiteY0" fmla="*/ 0 h 1324017"/>
              <a:gd name="connsiteX1" fmla="*/ 12192000 w 12192000"/>
              <a:gd name="connsiteY1" fmla="*/ 0 h 1324017"/>
              <a:gd name="connsiteX2" fmla="*/ 12192000 w 12192000"/>
              <a:gd name="connsiteY2" fmla="*/ 1324017 h 1324017"/>
              <a:gd name="connsiteX3" fmla="*/ 0 w 12192000"/>
              <a:gd name="connsiteY3" fmla="*/ 1324017 h 132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24017">
                <a:moveTo>
                  <a:pt x="0" y="0"/>
                </a:moveTo>
                <a:lnTo>
                  <a:pt x="12192000" y="0"/>
                </a:lnTo>
                <a:lnTo>
                  <a:pt x="12192000" y="1324017"/>
                </a:lnTo>
                <a:lnTo>
                  <a:pt x="0" y="1324017"/>
                </a:lnTo>
                <a:close/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</p:pic>
      <p:sp>
        <p:nvSpPr>
          <p:cNvPr id="2" name="文本框 1"/>
          <p:cNvSpPr txBox="1"/>
          <p:nvPr/>
        </p:nvSpPr>
        <p:spPr>
          <a:xfrm>
            <a:off x="2696210" y="3680460"/>
            <a:ext cx="8134350" cy="188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2000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讲清楚有什么样的解决方案，或者什么样的产品，能够解决第一部分发现的痛点，最好能配上简单的</a:t>
            </a:r>
            <a:r>
              <a:rPr lang="zh-CN" altLang="en-US" sz="2000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上下游图</a:t>
            </a:r>
            <a:r>
              <a:rPr lang="zh-CN" altLang="en-US" sz="2000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</a:t>
            </a:r>
            <a:r>
              <a:rPr lang="zh-CN" altLang="en-US" sz="2000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功能示意图</a:t>
            </a:r>
            <a:r>
              <a:rPr lang="zh-CN" altLang="en-US" sz="2000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</a:t>
            </a:r>
            <a:r>
              <a:rPr lang="zh-CN" altLang="en-US" sz="2000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简要流程框图</a:t>
            </a:r>
            <a:r>
              <a:rPr lang="zh-CN" altLang="en-US" sz="2000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endParaRPr lang="zh-CN" altLang="en-US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/>
        </p:nvSpPr>
        <p:spPr>
          <a:xfrm>
            <a:off x="-39542" y="780287"/>
            <a:ext cx="2510971" cy="162379"/>
          </a:xfrm>
          <a:custGeom>
            <a:avLst/>
            <a:gdLst>
              <a:gd name="connsiteX0" fmla="*/ 0 w 2510971"/>
              <a:gd name="connsiteY0" fmla="*/ 232229 h 232229"/>
              <a:gd name="connsiteX1" fmla="*/ 2481943 w 2510971"/>
              <a:gd name="connsiteY1" fmla="*/ 232229 h 232229"/>
              <a:gd name="connsiteX2" fmla="*/ 2510971 w 2510971"/>
              <a:gd name="connsiteY2" fmla="*/ 0 h 2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0971" h="232229">
                <a:moveTo>
                  <a:pt x="0" y="232229"/>
                </a:moveTo>
                <a:lnTo>
                  <a:pt x="2481943" y="232229"/>
                </a:lnTo>
                <a:lnTo>
                  <a:pt x="2510971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82063" y="227652"/>
            <a:ext cx="4389120" cy="755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zh-CN" altLang="en-US" sz="3600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字体圈欣意冠黑体" panose="00000500000000000000" pitchFamily="2" charset="-122"/>
                <a:ea typeface="字体圈欣意冠黑体" panose="00000500000000000000" pitchFamily="2" charset="-122"/>
              </a:rPr>
              <a:t>四、项目内容和优势</a:t>
            </a:r>
            <a:endParaRPr lang="zh-CN" altLang="en-US" sz="3600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字体圈欣意冠黑体" panose="00000500000000000000" pitchFamily="2" charset="-122"/>
              <a:ea typeface="字体圈欣意冠黑体" panose="00000500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944739"/>
            <a:ext cx="321469" cy="0"/>
          </a:xfrm>
          <a:prstGeom prst="line">
            <a:avLst/>
          </a:prstGeom>
          <a:ln w="38100" cap="flat">
            <a:gradFill>
              <a:gsLst>
                <a:gs pos="0">
                  <a:srgbClr val="0C8CF7"/>
                </a:gs>
                <a:gs pos="100000">
                  <a:srgbClr val="0053DC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563100" y="380052"/>
            <a:ext cx="704850" cy="0"/>
          </a:xfrm>
          <a:prstGeom prst="line">
            <a:avLst/>
          </a:prstGeom>
          <a:ln w="25400" cap="rnd">
            <a:solidFill>
              <a:srgbClr val="0BD0D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487150" y="208602"/>
            <a:ext cx="70485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BD0D9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086975" y="608652"/>
            <a:ext cx="1752600" cy="0"/>
          </a:xfrm>
          <a:prstGeom prst="line">
            <a:avLst/>
          </a:prstGeom>
          <a:ln w="41275" cap="rnd">
            <a:gradFill flip="none" rotWithShape="1">
              <a:gsLst>
                <a:gs pos="37000">
                  <a:srgbClr val="0C8CF7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963275" y="894402"/>
            <a:ext cx="676275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5071110" y="2352675"/>
            <a:ext cx="924560" cy="920115"/>
            <a:chOff x="2253753" y="1632567"/>
            <a:chExt cx="1805959" cy="1796433"/>
          </a:xfrm>
        </p:grpSpPr>
        <p:sp>
          <p:nvSpPr>
            <p:cNvPr id="17" name="等腰三角形 2"/>
            <p:cNvSpPr/>
            <p:nvPr/>
          </p:nvSpPr>
          <p:spPr>
            <a:xfrm rot="2032172">
              <a:off x="2253753" y="1632567"/>
              <a:ext cx="1740891" cy="1661475"/>
            </a:xfrm>
            <a:custGeom>
              <a:avLst/>
              <a:gdLst>
                <a:gd name="connsiteX0" fmla="*/ 43896 w 1740891"/>
                <a:gd name="connsiteY0" fmla="*/ 1130013 h 1661475"/>
                <a:gd name="connsiteX1" fmla="*/ 553901 w 1740891"/>
                <a:gd name="connsiteY1" fmla="*/ 188466 h 1661475"/>
                <a:gd name="connsiteX2" fmla="*/ 1186991 w 1740891"/>
                <a:gd name="connsiteY2" fmla="*/ 188466 h 1661475"/>
                <a:gd name="connsiteX3" fmla="*/ 1696996 w 1740891"/>
                <a:gd name="connsiteY3" fmla="*/ 1130013 h 1661475"/>
                <a:gd name="connsiteX4" fmla="*/ 1380451 w 1740891"/>
                <a:gd name="connsiteY4" fmla="*/ 1661475 h 1661475"/>
                <a:gd name="connsiteX5" fmla="*/ 360441 w 1740891"/>
                <a:gd name="connsiteY5" fmla="*/ 1661475 h 1661475"/>
                <a:gd name="connsiteX6" fmla="*/ 43896 w 1740891"/>
                <a:gd name="connsiteY6" fmla="*/ 1130013 h 166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891" h="1661475">
                  <a:moveTo>
                    <a:pt x="43896" y="1130013"/>
                  </a:moveTo>
                  <a:lnTo>
                    <a:pt x="553901" y="188466"/>
                  </a:lnTo>
                  <a:cubicBezTo>
                    <a:pt x="690015" y="-62822"/>
                    <a:pt x="1050877" y="-62822"/>
                    <a:pt x="1186991" y="188466"/>
                  </a:cubicBezTo>
                  <a:lnTo>
                    <a:pt x="1696996" y="1130013"/>
                  </a:lnTo>
                  <a:cubicBezTo>
                    <a:pt x="1826828" y="1369702"/>
                    <a:pt x="1653044" y="1661475"/>
                    <a:pt x="1380451" y="1661475"/>
                  </a:cubicBezTo>
                  <a:lnTo>
                    <a:pt x="360441" y="1661475"/>
                  </a:lnTo>
                  <a:cubicBezTo>
                    <a:pt x="87848" y="1661475"/>
                    <a:pt x="-85936" y="1369702"/>
                    <a:pt x="43896" y="1130013"/>
                  </a:cubicBezTo>
                </a:path>
              </a:pathLst>
            </a:custGeom>
            <a:solidFill>
              <a:srgbClr val="0C8CF7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等腰三角形 2"/>
            <p:cNvSpPr/>
            <p:nvPr/>
          </p:nvSpPr>
          <p:spPr>
            <a:xfrm rot="5400000">
              <a:off x="2358529" y="1727817"/>
              <a:ext cx="1740891" cy="1661475"/>
            </a:xfrm>
            <a:custGeom>
              <a:avLst/>
              <a:gdLst>
                <a:gd name="connsiteX0" fmla="*/ 43896 w 1740891"/>
                <a:gd name="connsiteY0" fmla="*/ 1130013 h 1661475"/>
                <a:gd name="connsiteX1" fmla="*/ 553901 w 1740891"/>
                <a:gd name="connsiteY1" fmla="*/ 188466 h 1661475"/>
                <a:gd name="connsiteX2" fmla="*/ 1186991 w 1740891"/>
                <a:gd name="connsiteY2" fmla="*/ 188466 h 1661475"/>
                <a:gd name="connsiteX3" fmla="*/ 1696996 w 1740891"/>
                <a:gd name="connsiteY3" fmla="*/ 1130013 h 1661475"/>
                <a:gd name="connsiteX4" fmla="*/ 1380451 w 1740891"/>
                <a:gd name="connsiteY4" fmla="*/ 1661475 h 1661475"/>
                <a:gd name="connsiteX5" fmla="*/ 360441 w 1740891"/>
                <a:gd name="connsiteY5" fmla="*/ 1661475 h 1661475"/>
                <a:gd name="connsiteX6" fmla="*/ 43896 w 1740891"/>
                <a:gd name="connsiteY6" fmla="*/ 1130013 h 166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891" h="1661475">
                  <a:moveTo>
                    <a:pt x="43896" y="1130013"/>
                  </a:moveTo>
                  <a:lnTo>
                    <a:pt x="553901" y="188466"/>
                  </a:lnTo>
                  <a:cubicBezTo>
                    <a:pt x="690015" y="-62822"/>
                    <a:pt x="1050877" y="-62822"/>
                    <a:pt x="1186991" y="188466"/>
                  </a:cubicBezTo>
                  <a:lnTo>
                    <a:pt x="1696996" y="1130013"/>
                  </a:lnTo>
                  <a:cubicBezTo>
                    <a:pt x="1826828" y="1369702"/>
                    <a:pt x="1653044" y="1661475"/>
                    <a:pt x="1380451" y="1661475"/>
                  </a:cubicBezTo>
                  <a:lnTo>
                    <a:pt x="360441" y="1661475"/>
                  </a:lnTo>
                  <a:cubicBezTo>
                    <a:pt x="87848" y="1661475"/>
                    <a:pt x="-85936" y="1369702"/>
                    <a:pt x="43896" y="1130013"/>
                  </a:cubicBezTo>
                </a:path>
              </a:pathLst>
            </a:custGeom>
            <a:gradFill>
              <a:gsLst>
                <a:gs pos="0">
                  <a:srgbClr val="0C8CF7"/>
                </a:gs>
                <a:gs pos="100000">
                  <a:srgbClr val="0053DC"/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088255" y="3405505"/>
            <a:ext cx="928370" cy="923290"/>
            <a:chOff x="2253753" y="1632567"/>
            <a:chExt cx="1805959" cy="1796433"/>
          </a:xfrm>
        </p:grpSpPr>
        <p:sp>
          <p:nvSpPr>
            <p:cNvPr id="20" name="等腰三角形 2"/>
            <p:cNvSpPr/>
            <p:nvPr/>
          </p:nvSpPr>
          <p:spPr>
            <a:xfrm rot="2032172">
              <a:off x="2253753" y="1632567"/>
              <a:ext cx="1740891" cy="1661475"/>
            </a:xfrm>
            <a:custGeom>
              <a:avLst/>
              <a:gdLst>
                <a:gd name="connsiteX0" fmla="*/ 43896 w 1740891"/>
                <a:gd name="connsiteY0" fmla="*/ 1130013 h 1661475"/>
                <a:gd name="connsiteX1" fmla="*/ 553901 w 1740891"/>
                <a:gd name="connsiteY1" fmla="*/ 188466 h 1661475"/>
                <a:gd name="connsiteX2" fmla="*/ 1186991 w 1740891"/>
                <a:gd name="connsiteY2" fmla="*/ 188466 h 1661475"/>
                <a:gd name="connsiteX3" fmla="*/ 1696996 w 1740891"/>
                <a:gd name="connsiteY3" fmla="*/ 1130013 h 1661475"/>
                <a:gd name="connsiteX4" fmla="*/ 1380451 w 1740891"/>
                <a:gd name="connsiteY4" fmla="*/ 1661475 h 1661475"/>
                <a:gd name="connsiteX5" fmla="*/ 360441 w 1740891"/>
                <a:gd name="connsiteY5" fmla="*/ 1661475 h 1661475"/>
                <a:gd name="connsiteX6" fmla="*/ 43896 w 1740891"/>
                <a:gd name="connsiteY6" fmla="*/ 1130013 h 166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891" h="1661475">
                  <a:moveTo>
                    <a:pt x="43896" y="1130013"/>
                  </a:moveTo>
                  <a:lnTo>
                    <a:pt x="553901" y="188466"/>
                  </a:lnTo>
                  <a:cubicBezTo>
                    <a:pt x="690015" y="-62822"/>
                    <a:pt x="1050877" y="-62822"/>
                    <a:pt x="1186991" y="188466"/>
                  </a:cubicBezTo>
                  <a:lnTo>
                    <a:pt x="1696996" y="1130013"/>
                  </a:lnTo>
                  <a:cubicBezTo>
                    <a:pt x="1826828" y="1369702"/>
                    <a:pt x="1653044" y="1661475"/>
                    <a:pt x="1380451" y="1661475"/>
                  </a:cubicBezTo>
                  <a:lnTo>
                    <a:pt x="360441" y="1661475"/>
                  </a:lnTo>
                  <a:cubicBezTo>
                    <a:pt x="87848" y="1661475"/>
                    <a:pt x="-85936" y="1369702"/>
                    <a:pt x="43896" y="1130013"/>
                  </a:cubicBezTo>
                </a:path>
              </a:pathLst>
            </a:custGeom>
            <a:solidFill>
              <a:srgbClr val="0C8CF7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1" name="等腰三角形 2"/>
            <p:cNvSpPr/>
            <p:nvPr/>
          </p:nvSpPr>
          <p:spPr>
            <a:xfrm rot="5400000">
              <a:off x="2358529" y="1727817"/>
              <a:ext cx="1740891" cy="1661475"/>
            </a:xfrm>
            <a:custGeom>
              <a:avLst/>
              <a:gdLst>
                <a:gd name="connsiteX0" fmla="*/ 43896 w 1740891"/>
                <a:gd name="connsiteY0" fmla="*/ 1130013 h 1661475"/>
                <a:gd name="connsiteX1" fmla="*/ 553901 w 1740891"/>
                <a:gd name="connsiteY1" fmla="*/ 188466 h 1661475"/>
                <a:gd name="connsiteX2" fmla="*/ 1186991 w 1740891"/>
                <a:gd name="connsiteY2" fmla="*/ 188466 h 1661475"/>
                <a:gd name="connsiteX3" fmla="*/ 1696996 w 1740891"/>
                <a:gd name="connsiteY3" fmla="*/ 1130013 h 1661475"/>
                <a:gd name="connsiteX4" fmla="*/ 1380451 w 1740891"/>
                <a:gd name="connsiteY4" fmla="*/ 1661475 h 1661475"/>
                <a:gd name="connsiteX5" fmla="*/ 360441 w 1740891"/>
                <a:gd name="connsiteY5" fmla="*/ 1661475 h 1661475"/>
                <a:gd name="connsiteX6" fmla="*/ 43896 w 1740891"/>
                <a:gd name="connsiteY6" fmla="*/ 1130013 h 166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891" h="1661475">
                  <a:moveTo>
                    <a:pt x="43896" y="1130013"/>
                  </a:moveTo>
                  <a:lnTo>
                    <a:pt x="553901" y="188466"/>
                  </a:lnTo>
                  <a:cubicBezTo>
                    <a:pt x="690015" y="-62822"/>
                    <a:pt x="1050877" y="-62822"/>
                    <a:pt x="1186991" y="188466"/>
                  </a:cubicBezTo>
                  <a:lnTo>
                    <a:pt x="1696996" y="1130013"/>
                  </a:lnTo>
                  <a:cubicBezTo>
                    <a:pt x="1826828" y="1369702"/>
                    <a:pt x="1653044" y="1661475"/>
                    <a:pt x="1380451" y="1661475"/>
                  </a:cubicBezTo>
                  <a:lnTo>
                    <a:pt x="360441" y="1661475"/>
                  </a:lnTo>
                  <a:cubicBezTo>
                    <a:pt x="87848" y="1661475"/>
                    <a:pt x="-85936" y="1369702"/>
                    <a:pt x="43896" y="1130013"/>
                  </a:cubicBezTo>
                </a:path>
              </a:pathLst>
            </a:custGeom>
            <a:gradFill>
              <a:gsLst>
                <a:gs pos="0">
                  <a:srgbClr val="0C8CF7"/>
                </a:gs>
                <a:gs pos="100000">
                  <a:srgbClr val="0053DC"/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088255" y="4461510"/>
            <a:ext cx="923925" cy="919480"/>
            <a:chOff x="2253753" y="1632567"/>
            <a:chExt cx="1805959" cy="1796433"/>
          </a:xfrm>
        </p:grpSpPr>
        <p:sp>
          <p:nvSpPr>
            <p:cNvPr id="23" name="等腰三角形 2"/>
            <p:cNvSpPr/>
            <p:nvPr/>
          </p:nvSpPr>
          <p:spPr>
            <a:xfrm rot="2032172">
              <a:off x="2253753" y="1632567"/>
              <a:ext cx="1740891" cy="1661475"/>
            </a:xfrm>
            <a:custGeom>
              <a:avLst/>
              <a:gdLst>
                <a:gd name="connsiteX0" fmla="*/ 43896 w 1740891"/>
                <a:gd name="connsiteY0" fmla="*/ 1130013 h 1661475"/>
                <a:gd name="connsiteX1" fmla="*/ 553901 w 1740891"/>
                <a:gd name="connsiteY1" fmla="*/ 188466 h 1661475"/>
                <a:gd name="connsiteX2" fmla="*/ 1186991 w 1740891"/>
                <a:gd name="connsiteY2" fmla="*/ 188466 h 1661475"/>
                <a:gd name="connsiteX3" fmla="*/ 1696996 w 1740891"/>
                <a:gd name="connsiteY3" fmla="*/ 1130013 h 1661475"/>
                <a:gd name="connsiteX4" fmla="*/ 1380451 w 1740891"/>
                <a:gd name="connsiteY4" fmla="*/ 1661475 h 1661475"/>
                <a:gd name="connsiteX5" fmla="*/ 360441 w 1740891"/>
                <a:gd name="connsiteY5" fmla="*/ 1661475 h 1661475"/>
                <a:gd name="connsiteX6" fmla="*/ 43896 w 1740891"/>
                <a:gd name="connsiteY6" fmla="*/ 1130013 h 166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891" h="1661475">
                  <a:moveTo>
                    <a:pt x="43896" y="1130013"/>
                  </a:moveTo>
                  <a:lnTo>
                    <a:pt x="553901" y="188466"/>
                  </a:lnTo>
                  <a:cubicBezTo>
                    <a:pt x="690015" y="-62822"/>
                    <a:pt x="1050877" y="-62822"/>
                    <a:pt x="1186991" y="188466"/>
                  </a:cubicBezTo>
                  <a:lnTo>
                    <a:pt x="1696996" y="1130013"/>
                  </a:lnTo>
                  <a:cubicBezTo>
                    <a:pt x="1826828" y="1369702"/>
                    <a:pt x="1653044" y="1661475"/>
                    <a:pt x="1380451" y="1661475"/>
                  </a:cubicBezTo>
                  <a:lnTo>
                    <a:pt x="360441" y="1661475"/>
                  </a:lnTo>
                  <a:cubicBezTo>
                    <a:pt x="87848" y="1661475"/>
                    <a:pt x="-85936" y="1369702"/>
                    <a:pt x="43896" y="1130013"/>
                  </a:cubicBezTo>
                </a:path>
              </a:pathLst>
            </a:custGeom>
            <a:solidFill>
              <a:srgbClr val="0C8CF7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4" name="等腰三角形 2"/>
            <p:cNvSpPr/>
            <p:nvPr/>
          </p:nvSpPr>
          <p:spPr>
            <a:xfrm rot="5400000">
              <a:off x="2358529" y="1727817"/>
              <a:ext cx="1740891" cy="1661475"/>
            </a:xfrm>
            <a:custGeom>
              <a:avLst/>
              <a:gdLst>
                <a:gd name="connsiteX0" fmla="*/ 43896 w 1740891"/>
                <a:gd name="connsiteY0" fmla="*/ 1130013 h 1661475"/>
                <a:gd name="connsiteX1" fmla="*/ 553901 w 1740891"/>
                <a:gd name="connsiteY1" fmla="*/ 188466 h 1661475"/>
                <a:gd name="connsiteX2" fmla="*/ 1186991 w 1740891"/>
                <a:gd name="connsiteY2" fmla="*/ 188466 h 1661475"/>
                <a:gd name="connsiteX3" fmla="*/ 1696996 w 1740891"/>
                <a:gd name="connsiteY3" fmla="*/ 1130013 h 1661475"/>
                <a:gd name="connsiteX4" fmla="*/ 1380451 w 1740891"/>
                <a:gd name="connsiteY4" fmla="*/ 1661475 h 1661475"/>
                <a:gd name="connsiteX5" fmla="*/ 360441 w 1740891"/>
                <a:gd name="connsiteY5" fmla="*/ 1661475 h 1661475"/>
                <a:gd name="connsiteX6" fmla="*/ 43896 w 1740891"/>
                <a:gd name="connsiteY6" fmla="*/ 1130013 h 166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891" h="1661475">
                  <a:moveTo>
                    <a:pt x="43896" y="1130013"/>
                  </a:moveTo>
                  <a:lnTo>
                    <a:pt x="553901" y="188466"/>
                  </a:lnTo>
                  <a:cubicBezTo>
                    <a:pt x="690015" y="-62822"/>
                    <a:pt x="1050877" y="-62822"/>
                    <a:pt x="1186991" y="188466"/>
                  </a:cubicBezTo>
                  <a:lnTo>
                    <a:pt x="1696996" y="1130013"/>
                  </a:lnTo>
                  <a:cubicBezTo>
                    <a:pt x="1826828" y="1369702"/>
                    <a:pt x="1653044" y="1661475"/>
                    <a:pt x="1380451" y="1661475"/>
                  </a:cubicBezTo>
                  <a:lnTo>
                    <a:pt x="360441" y="1661475"/>
                  </a:lnTo>
                  <a:cubicBezTo>
                    <a:pt x="87848" y="1661475"/>
                    <a:pt x="-85936" y="1369702"/>
                    <a:pt x="43896" y="1130013"/>
                  </a:cubicBezTo>
                </a:path>
              </a:pathLst>
            </a:custGeom>
            <a:gradFill>
              <a:gsLst>
                <a:gs pos="0">
                  <a:srgbClr val="0C8CF7"/>
                </a:gs>
                <a:gs pos="100000">
                  <a:srgbClr val="0053DC"/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26" name="图形 53"/>
          <p:cNvSpPr/>
          <p:nvPr/>
        </p:nvSpPr>
        <p:spPr>
          <a:xfrm>
            <a:off x="5348605" y="2677795"/>
            <a:ext cx="337185" cy="298450"/>
          </a:xfrm>
          <a:custGeom>
            <a:avLst/>
            <a:gdLst>
              <a:gd name="connsiteX0" fmla="*/ 2174367 w 6096000"/>
              <a:gd name="connsiteY0" fmla="*/ 4381500 h 5382632"/>
              <a:gd name="connsiteX1" fmla="*/ 1231392 w 6096000"/>
              <a:gd name="connsiteY1" fmla="*/ 5324475 h 5382632"/>
              <a:gd name="connsiteX2" fmla="*/ 962025 w 6096000"/>
              <a:gd name="connsiteY2" fmla="*/ 5329157 h 5382632"/>
              <a:gd name="connsiteX3" fmla="*/ 957344 w 6096000"/>
              <a:gd name="connsiteY3" fmla="*/ 5059790 h 5382632"/>
              <a:gd name="connsiteX4" fmla="*/ 962025 w 6096000"/>
              <a:gd name="connsiteY4" fmla="*/ 5055108 h 5382632"/>
              <a:gd name="connsiteX5" fmla="*/ 1635633 w 6096000"/>
              <a:gd name="connsiteY5" fmla="*/ 4381500 h 5382632"/>
              <a:gd name="connsiteX6" fmla="*/ 762000 w 6096000"/>
              <a:gd name="connsiteY6" fmla="*/ 4381500 h 5382632"/>
              <a:gd name="connsiteX7" fmla="*/ 381000 w 6096000"/>
              <a:gd name="connsiteY7" fmla="*/ 4000500 h 5382632"/>
              <a:gd name="connsiteX8" fmla="*/ 381000 w 6096000"/>
              <a:gd name="connsiteY8" fmla="*/ 381000 h 5382632"/>
              <a:gd name="connsiteX9" fmla="*/ 190500 w 6096000"/>
              <a:gd name="connsiteY9" fmla="*/ 381000 h 5382632"/>
              <a:gd name="connsiteX10" fmla="*/ 0 w 6096000"/>
              <a:gd name="connsiteY10" fmla="*/ 190500 h 5382632"/>
              <a:gd name="connsiteX11" fmla="*/ 190500 w 6096000"/>
              <a:gd name="connsiteY11" fmla="*/ 0 h 5382632"/>
              <a:gd name="connsiteX12" fmla="*/ 5905500 w 6096000"/>
              <a:gd name="connsiteY12" fmla="*/ 0 h 5382632"/>
              <a:gd name="connsiteX13" fmla="*/ 6096000 w 6096000"/>
              <a:gd name="connsiteY13" fmla="*/ 190500 h 5382632"/>
              <a:gd name="connsiteX14" fmla="*/ 5905500 w 6096000"/>
              <a:gd name="connsiteY14" fmla="*/ 381000 h 5382632"/>
              <a:gd name="connsiteX15" fmla="*/ 5715000 w 6096000"/>
              <a:gd name="connsiteY15" fmla="*/ 381000 h 5382632"/>
              <a:gd name="connsiteX16" fmla="*/ 5715000 w 6096000"/>
              <a:gd name="connsiteY16" fmla="*/ 4000500 h 5382632"/>
              <a:gd name="connsiteX17" fmla="*/ 5334000 w 6096000"/>
              <a:gd name="connsiteY17" fmla="*/ 4381500 h 5382632"/>
              <a:gd name="connsiteX18" fmla="*/ 4460367 w 6096000"/>
              <a:gd name="connsiteY18" fmla="*/ 4381500 h 5382632"/>
              <a:gd name="connsiteX19" fmla="*/ 5133975 w 6096000"/>
              <a:gd name="connsiteY19" fmla="*/ 5055108 h 5382632"/>
              <a:gd name="connsiteX20" fmla="*/ 5129294 w 6096000"/>
              <a:gd name="connsiteY20" fmla="*/ 5324475 h 5382632"/>
              <a:gd name="connsiteX21" fmla="*/ 4864608 w 6096000"/>
              <a:gd name="connsiteY21" fmla="*/ 5324475 h 5382632"/>
              <a:gd name="connsiteX22" fmla="*/ 3921633 w 6096000"/>
              <a:gd name="connsiteY22" fmla="*/ 4381500 h 5382632"/>
              <a:gd name="connsiteX23" fmla="*/ 2174367 w 6096000"/>
              <a:gd name="connsiteY23" fmla="*/ 4381500 h 5382632"/>
              <a:gd name="connsiteX24" fmla="*/ 1658683 w 6096000"/>
              <a:gd name="connsiteY24" fmla="*/ 2964371 h 5382632"/>
              <a:gd name="connsiteX25" fmla="*/ 2552891 w 6096000"/>
              <a:gd name="connsiteY25" fmla="*/ 2070354 h 5382632"/>
              <a:gd name="connsiteX26" fmla="*/ 3310700 w 6096000"/>
              <a:gd name="connsiteY26" fmla="*/ 2828163 h 5382632"/>
              <a:gd name="connsiteX27" fmla="*/ 3580067 w 6096000"/>
              <a:gd name="connsiteY27" fmla="*/ 2828163 h 5382632"/>
              <a:gd name="connsiteX28" fmla="*/ 4772978 w 6096000"/>
              <a:gd name="connsiteY28" fmla="*/ 1635252 h 5382632"/>
              <a:gd name="connsiteX29" fmla="*/ 4777659 w 6096000"/>
              <a:gd name="connsiteY29" fmla="*/ 1365885 h 5382632"/>
              <a:gd name="connsiteX30" fmla="*/ 4508292 w 6096000"/>
              <a:gd name="connsiteY30" fmla="*/ 1361203 h 5382632"/>
              <a:gd name="connsiteX31" fmla="*/ 4503611 w 6096000"/>
              <a:gd name="connsiteY31" fmla="*/ 1365885 h 5382632"/>
              <a:gd name="connsiteX32" fmla="*/ 3445383 w 6096000"/>
              <a:gd name="connsiteY32" fmla="*/ 2424112 h 5382632"/>
              <a:gd name="connsiteX33" fmla="*/ 2687574 w 6096000"/>
              <a:gd name="connsiteY33" fmla="*/ 1666113 h 5382632"/>
              <a:gd name="connsiteX34" fmla="*/ 2418166 w 6096000"/>
              <a:gd name="connsiteY34" fmla="*/ 1665963 h 5382632"/>
              <a:gd name="connsiteX35" fmla="*/ 2418017 w 6096000"/>
              <a:gd name="connsiteY35" fmla="*/ 1666113 h 5382632"/>
              <a:gd name="connsiteX36" fmla="*/ 1389317 w 6096000"/>
              <a:gd name="connsiteY36" fmla="*/ 2694813 h 5382632"/>
              <a:gd name="connsiteX37" fmla="*/ 1389221 w 6096000"/>
              <a:gd name="connsiteY37" fmla="*/ 2964276 h 5382632"/>
              <a:gd name="connsiteX38" fmla="*/ 1658684 w 6096000"/>
              <a:gd name="connsiteY38" fmla="*/ 2964371 h 538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096000" h="5382632">
                <a:moveTo>
                  <a:pt x="2174367" y="4381500"/>
                </a:moveTo>
                <a:lnTo>
                  <a:pt x="1231392" y="5324475"/>
                </a:lnTo>
                <a:cubicBezTo>
                  <a:pt x="1158301" y="5400152"/>
                  <a:pt x="1037701" y="5402248"/>
                  <a:pt x="962025" y="5329157"/>
                </a:cubicBezTo>
                <a:cubicBezTo>
                  <a:pt x="886349" y="5256066"/>
                  <a:pt x="884253" y="5135466"/>
                  <a:pt x="957344" y="5059790"/>
                </a:cubicBezTo>
                <a:cubicBezTo>
                  <a:pt x="958877" y="5058202"/>
                  <a:pt x="960438" y="5056641"/>
                  <a:pt x="962025" y="5055108"/>
                </a:cubicBezTo>
                <a:lnTo>
                  <a:pt x="1635633" y="4381500"/>
                </a:lnTo>
                <a:lnTo>
                  <a:pt x="762000" y="4381500"/>
                </a:lnTo>
                <a:cubicBezTo>
                  <a:pt x="551580" y="4381500"/>
                  <a:pt x="381000" y="4210921"/>
                  <a:pt x="381000" y="4000500"/>
                </a:cubicBezTo>
                <a:lnTo>
                  <a:pt x="381000" y="381000"/>
                </a:lnTo>
                <a:lnTo>
                  <a:pt x="190500" y="381000"/>
                </a:lnTo>
                <a:cubicBezTo>
                  <a:pt x="85290" y="381000"/>
                  <a:pt x="0" y="295710"/>
                  <a:pt x="0" y="190500"/>
                </a:cubicBezTo>
                <a:cubicBezTo>
                  <a:pt x="0" y="85290"/>
                  <a:pt x="85290" y="0"/>
                  <a:pt x="190500" y="0"/>
                </a:cubicBezTo>
                <a:lnTo>
                  <a:pt x="5905500" y="0"/>
                </a:lnTo>
                <a:cubicBezTo>
                  <a:pt x="6010710" y="0"/>
                  <a:pt x="6096000" y="85290"/>
                  <a:pt x="6096000" y="190500"/>
                </a:cubicBezTo>
                <a:cubicBezTo>
                  <a:pt x="6096000" y="295710"/>
                  <a:pt x="6010711" y="381000"/>
                  <a:pt x="5905500" y="381000"/>
                </a:cubicBezTo>
                <a:lnTo>
                  <a:pt x="5715000" y="381000"/>
                </a:lnTo>
                <a:lnTo>
                  <a:pt x="5715000" y="4000500"/>
                </a:lnTo>
                <a:cubicBezTo>
                  <a:pt x="5715000" y="4210921"/>
                  <a:pt x="5544421" y="4381500"/>
                  <a:pt x="5334000" y="4381500"/>
                </a:cubicBezTo>
                <a:lnTo>
                  <a:pt x="4460367" y="4381500"/>
                </a:lnTo>
                <a:lnTo>
                  <a:pt x="5133975" y="5055108"/>
                </a:lnTo>
                <a:cubicBezTo>
                  <a:pt x="5207066" y="5130785"/>
                  <a:pt x="5204970" y="5251384"/>
                  <a:pt x="5129294" y="5324475"/>
                </a:cubicBezTo>
                <a:cubicBezTo>
                  <a:pt x="5055470" y="5395776"/>
                  <a:pt x="4938431" y="5395776"/>
                  <a:pt x="4864608" y="5324475"/>
                </a:cubicBezTo>
                <a:lnTo>
                  <a:pt x="3921633" y="4381500"/>
                </a:lnTo>
                <a:lnTo>
                  <a:pt x="2174367" y="4381500"/>
                </a:lnTo>
                <a:close/>
                <a:moveTo>
                  <a:pt x="1658683" y="2964371"/>
                </a:moveTo>
                <a:lnTo>
                  <a:pt x="2552891" y="2070354"/>
                </a:lnTo>
                <a:lnTo>
                  <a:pt x="3310700" y="2828163"/>
                </a:lnTo>
                <a:cubicBezTo>
                  <a:pt x="3385090" y="2902531"/>
                  <a:pt x="3505677" y="2902531"/>
                  <a:pt x="3580067" y="2828163"/>
                </a:cubicBezTo>
                <a:lnTo>
                  <a:pt x="4772978" y="1635252"/>
                </a:lnTo>
                <a:cubicBezTo>
                  <a:pt x="4848654" y="1562161"/>
                  <a:pt x="4850751" y="1441562"/>
                  <a:pt x="4777659" y="1365885"/>
                </a:cubicBezTo>
                <a:cubicBezTo>
                  <a:pt x="4704569" y="1290208"/>
                  <a:pt x="4583969" y="1288112"/>
                  <a:pt x="4508292" y="1361203"/>
                </a:cubicBezTo>
                <a:cubicBezTo>
                  <a:pt x="4506705" y="1362736"/>
                  <a:pt x="4505144" y="1364297"/>
                  <a:pt x="4503611" y="1365885"/>
                </a:cubicBezTo>
                <a:lnTo>
                  <a:pt x="3445383" y="2424112"/>
                </a:lnTo>
                <a:lnTo>
                  <a:pt x="2687574" y="1666113"/>
                </a:lnTo>
                <a:cubicBezTo>
                  <a:pt x="2613221" y="1591677"/>
                  <a:pt x="2492603" y="1591610"/>
                  <a:pt x="2418166" y="1665963"/>
                </a:cubicBezTo>
                <a:cubicBezTo>
                  <a:pt x="2418116" y="1666013"/>
                  <a:pt x="2418067" y="1666063"/>
                  <a:pt x="2418017" y="1666113"/>
                </a:cubicBezTo>
                <a:lnTo>
                  <a:pt x="1389317" y="2694813"/>
                </a:lnTo>
                <a:cubicBezTo>
                  <a:pt x="1314880" y="2769197"/>
                  <a:pt x="1314838" y="2889839"/>
                  <a:pt x="1389221" y="2964276"/>
                </a:cubicBezTo>
                <a:cubicBezTo>
                  <a:pt x="1463605" y="3038712"/>
                  <a:pt x="1584247" y="3038754"/>
                  <a:pt x="1658684" y="2964371"/>
                </a:cubicBezTo>
                <a:close/>
              </a:path>
            </a:pathLst>
          </a:custGeom>
          <a:solidFill>
            <a:schemeClr val="bg1"/>
          </a:solidFill>
          <a:ln w="669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图形 58"/>
          <p:cNvSpPr/>
          <p:nvPr/>
        </p:nvSpPr>
        <p:spPr>
          <a:xfrm>
            <a:off x="5387975" y="3669665"/>
            <a:ext cx="295275" cy="423545"/>
          </a:xfrm>
          <a:custGeom>
            <a:avLst/>
            <a:gdLst>
              <a:gd name="connsiteX0" fmla="*/ 4779647 w 4779646"/>
              <a:gd name="connsiteY0" fmla="*/ 3115667 h 6858000"/>
              <a:gd name="connsiteX1" fmla="*/ 4480082 w 4779646"/>
              <a:gd name="connsiteY1" fmla="*/ 2843845 h 6858000"/>
              <a:gd name="connsiteX2" fmla="*/ 4278813 w 4779646"/>
              <a:gd name="connsiteY2" fmla="*/ 2922711 h 6858000"/>
              <a:gd name="connsiteX3" fmla="*/ 4196518 w 4779646"/>
              <a:gd name="connsiteY3" fmla="*/ 3115667 h 6858000"/>
              <a:gd name="connsiteX4" fmla="*/ 4213455 w 4779646"/>
              <a:gd name="connsiteY4" fmla="*/ 3403491 h 6858000"/>
              <a:gd name="connsiteX5" fmla="*/ 2381150 w 4779646"/>
              <a:gd name="connsiteY5" fmla="*/ 5130850 h 6858000"/>
              <a:gd name="connsiteX6" fmla="*/ 549572 w 4779646"/>
              <a:gd name="connsiteY6" fmla="*/ 3403387 h 6858000"/>
              <a:gd name="connsiteX7" fmla="*/ 566197 w 4779646"/>
              <a:gd name="connsiteY7" fmla="*/ 3099457 h 6858000"/>
              <a:gd name="connsiteX8" fmla="*/ 283153 w 4779646"/>
              <a:gd name="connsiteY8" fmla="*/ 2827635 h 6858000"/>
              <a:gd name="connsiteX9" fmla="*/ 82092 w 4779646"/>
              <a:gd name="connsiteY9" fmla="*/ 2906605 h 6858000"/>
              <a:gd name="connsiteX10" fmla="*/ 5 w 4779646"/>
              <a:gd name="connsiteY10" fmla="*/ 3099458 h 6858000"/>
              <a:gd name="connsiteX11" fmla="*/ 5 w 4779646"/>
              <a:gd name="connsiteY11" fmla="*/ 3499605 h 6858000"/>
              <a:gd name="connsiteX12" fmla="*/ 2081584 w 4779646"/>
              <a:gd name="connsiteY12" fmla="*/ 5754398 h 6858000"/>
              <a:gd name="connsiteX13" fmla="*/ 2081584 w 4779646"/>
              <a:gd name="connsiteY13" fmla="*/ 6298043 h 6858000"/>
              <a:gd name="connsiteX14" fmla="*/ 1282120 w 4779646"/>
              <a:gd name="connsiteY14" fmla="*/ 6298043 h 6858000"/>
              <a:gd name="connsiteX15" fmla="*/ 1069837 w 4779646"/>
              <a:gd name="connsiteY15" fmla="*/ 6382312 h 6858000"/>
              <a:gd name="connsiteX16" fmla="*/ 982554 w 4779646"/>
              <a:gd name="connsiteY16" fmla="*/ 6586178 h 6858000"/>
              <a:gd name="connsiteX17" fmla="*/ 1282120 w 4779646"/>
              <a:gd name="connsiteY17" fmla="*/ 6858000 h 6858000"/>
              <a:gd name="connsiteX18" fmla="*/ 3447345 w 4779646"/>
              <a:gd name="connsiteY18" fmla="*/ 6858000 h 6858000"/>
              <a:gd name="connsiteX19" fmla="*/ 3730285 w 4779646"/>
              <a:gd name="connsiteY19" fmla="*/ 6586178 h 6858000"/>
              <a:gd name="connsiteX20" fmla="*/ 3447345 w 4779646"/>
              <a:gd name="connsiteY20" fmla="*/ 6298354 h 6858000"/>
              <a:gd name="connsiteX21" fmla="*/ 2647880 w 4779646"/>
              <a:gd name="connsiteY21" fmla="*/ 6298354 h 6858000"/>
              <a:gd name="connsiteX22" fmla="*/ 2647880 w 4779646"/>
              <a:gd name="connsiteY22" fmla="*/ 5754710 h 6858000"/>
              <a:gd name="connsiteX23" fmla="*/ 4779647 w 4779646"/>
              <a:gd name="connsiteY23" fmla="*/ 3499294 h 6858000"/>
              <a:gd name="connsiteX24" fmla="*/ 4779647 w 4779646"/>
              <a:gd name="connsiteY24" fmla="*/ 3115667 h 6858000"/>
              <a:gd name="connsiteX25" fmla="*/ 3919293 w 4779646"/>
              <a:gd name="connsiteY25" fmla="*/ 3134370 h 6858000"/>
              <a:gd name="connsiteX26" fmla="*/ 2389774 w 4779646"/>
              <a:gd name="connsiteY26" fmla="*/ 4842714 h 6858000"/>
              <a:gd name="connsiteX27" fmla="*/ 860255 w 4779646"/>
              <a:gd name="connsiteY27" fmla="*/ 3134786 h 6858000"/>
              <a:gd name="connsiteX28" fmla="*/ 860255 w 4779646"/>
              <a:gd name="connsiteY28" fmla="*/ 1707928 h 6858000"/>
              <a:gd name="connsiteX29" fmla="*/ 2389774 w 4779646"/>
              <a:gd name="connsiteY29" fmla="*/ 0 h 6858000"/>
              <a:gd name="connsiteX30" fmla="*/ 3919293 w 4779646"/>
              <a:gd name="connsiteY30" fmla="*/ 1707928 h 6858000"/>
              <a:gd name="connsiteX31" fmla="*/ 3919293 w 4779646"/>
              <a:gd name="connsiteY31" fmla="*/ 3134474 h 6858000"/>
              <a:gd name="connsiteX32" fmla="*/ 1864937 w 4779646"/>
              <a:gd name="connsiteY32" fmla="*/ 1554664 h 6858000"/>
              <a:gd name="connsiteX33" fmla="*/ 1620074 w 4779646"/>
              <a:gd name="connsiteY33" fmla="*/ 1789542 h 6858000"/>
              <a:gd name="connsiteX34" fmla="*/ 1854952 w 4779646"/>
              <a:gd name="connsiteY34" fmla="*/ 2034405 h 6858000"/>
              <a:gd name="connsiteX35" fmla="*/ 1864937 w 4779646"/>
              <a:gd name="connsiteY35" fmla="*/ 2034405 h 6858000"/>
              <a:gd name="connsiteX36" fmla="*/ 2914507 w 4779646"/>
              <a:gd name="connsiteY36" fmla="*/ 2034405 h 6858000"/>
              <a:gd name="connsiteX37" fmla="*/ 3159370 w 4779646"/>
              <a:gd name="connsiteY37" fmla="*/ 1799527 h 6858000"/>
              <a:gd name="connsiteX38" fmla="*/ 2924492 w 4779646"/>
              <a:gd name="connsiteY38" fmla="*/ 1554664 h 6858000"/>
              <a:gd name="connsiteX39" fmla="*/ 2914507 w 4779646"/>
              <a:gd name="connsiteY39" fmla="*/ 1554664 h 6858000"/>
              <a:gd name="connsiteX40" fmla="*/ 1865041 w 4779646"/>
              <a:gd name="connsiteY40" fmla="*/ 1554664 h 6858000"/>
              <a:gd name="connsiteX41" fmla="*/ 1864937 w 4779646"/>
              <a:gd name="connsiteY41" fmla="*/ 2514250 h 6858000"/>
              <a:gd name="connsiteX42" fmla="*/ 1620074 w 4779646"/>
              <a:gd name="connsiteY42" fmla="*/ 2749128 h 6858000"/>
              <a:gd name="connsiteX43" fmla="*/ 1854952 w 4779646"/>
              <a:gd name="connsiteY43" fmla="*/ 2993991 h 6858000"/>
              <a:gd name="connsiteX44" fmla="*/ 1864937 w 4779646"/>
              <a:gd name="connsiteY44" fmla="*/ 2993991 h 6858000"/>
              <a:gd name="connsiteX45" fmla="*/ 2914507 w 4779646"/>
              <a:gd name="connsiteY45" fmla="*/ 2993991 h 6858000"/>
              <a:gd name="connsiteX46" fmla="*/ 3159370 w 4779646"/>
              <a:gd name="connsiteY46" fmla="*/ 2759114 h 6858000"/>
              <a:gd name="connsiteX47" fmla="*/ 2924492 w 4779646"/>
              <a:gd name="connsiteY47" fmla="*/ 2514250 h 6858000"/>
              <a:gd name="connsiteX48" fmla="*/ 2914507 w 4779646"/>
              <a:gd name="connsiteY48" fmla="*/ 2514250 h 6858000"/>
              <a:gd name="connsiteX49" fmla="*/ 1865041 w 4779646"/>
              <a:gd name="connsiteY49" fmla="*/ 2514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779646" h="6858000">
                <a:moveTo>
                  <a:pt x="4779647" y="3115667"/>
                </a:moveTo>
                <a:cubicBezTo>
                  <a:pt x="4779647" y="2971443"/>
                  <a:pt x="4646437" y="2843845"/>
                  <a:pt x="4480082" y="2843845"/>
                </a:cubicBezTo>
                <a:cubicBezTo>
                  <a:pt x="4405285" y="2842941"/>
                  <a:pt x="4333083" y="2871232"/>
                  <a:pt x="4278813" y="2922711"/>
                </a:cubicBezTo>
                <a:cubicBezTo>
                  <a:pt x="4225891" y="2972890"/>
                  <a:pt x="4196101" y="3042738"/>
                  <a:pt x="4196518" y="3115667"/>
                </a:cubicBezTo>
                <a:cubicBezTo>
                  <a:pt x="4196518" y="3136864"/>
                  <a:pt x="4202129" y="3232771"/>
                  <a:pt x="4213455" y="3403491"/>
                </a:cubicBezTo>
                <a:cubicBezTo>
                  <a:pt x="4213455" y="4347283"/>
                  <a:pt x="3397365" y="5130850"/>
                  <a:pt x="2381150" y="5130850"/>
                </a:cubicBezTo>
                <a:cubicBezTo>
                  <a:pt x="1382183" y="5130850"/>
                  <a:pt x="549572" y="4346971"/>
                  <a:pt x="549572" y="3403387"/>
                </a:cubicBezTo>
                <a:cubicBezTo>
                  <a:pt x="560586" y="3222172"/>
                  <a:pt x="566197" y="3120759"/>
                  <a:pt x="566197" y="3099457"/>
                </a:cubicBezTo>
                <a:cubicBezTo>
                  <a:pt x="561625" y="2951389"/>
                  <a:pt x="437663" y="2832207"/>
                  <a:pt x="283153" y="2827635"/>
                </a:cubicBezTo>
                <a:cubicBezTo>
                  <a:pt x="208414" y="2826813"/>
                  <a:pt x="136294" y="2855139"/>
                  <a:pt x="82092" y="2906605"/>
                </a:cubicBezTo>
                <a:cubicBezTo>
                  <a:pt x="29272" y="2956796"/>
                  <a:pt x="-438" y="3026596"/>
                  <a:pt x="5" y="3099458"/>
                </a:cubicBezTo>
                <a:lnTo>
                  <a:pt x="5" y="3499605"/>
                </a:lnTo>
                <a:cubicBezTo>
                  <a:pt x="-99" y="4666799"/>
                  <a:pt x="915950" y="5594485"/>
                  <a:pt x="2081584" y="5754398"/>
                </a:cubicBezTo>
                <a:lnTo>
                  <a:pt x="2081584" y="6298043"/>
                </a:lnTo>
                <a:lnTo>
                  <a:pt x="1282120" y="6298043"/>
                </a:lnTo>
                <a:cubicBezTo>
                  <a:pt x="1203125" y="6297629"/>
                  <a:pt x="1127041" y="6327831"/>
                  <a:pt x="1069837" y="6382312"/>
                </a:cubicBezTo>
                <a:cubicBezTo>
                  <a:pt x="1013979" y="6435396"/>
                  <a:pt x="982416" y="6509119"/>
                  <a:pt x="982554" y="6586178"/>
                </a:cubicBezTo>
                <a:cubicBezTo>
                  <a:pt x="982554" y="6746196"/>
                  <a:pt x="1115868" y="6858000"/>
                  <a:pt x="1282120" y="6858000"/>
                </a:cubicBezTo>
                <a:lnTo>
                  <a:pt x="3447345" y="6858000"/>
                </a:lnTo>
                <a:cubicBezTo>
                  <a:pt x="3630637" y="6858000"/>
                  <a:pt x="3730285" y="6746196"/>
                  <a:pt x="3730285" y="6586178"/>
                </a:cubicBezTo>
                <a:cubicBezTo>
                  <a:pt x="3730285" y="6442266"/>
                  <a:pt x="3613700" y="6298354"/>
                  <a:pt x="3447345" y="6298354"/>
                </a:cubicBezTo>
                <a:lnTo>
                  <a:pt x="2647880" y="6298354"/>
                </a:lnTo>
                <a:lnTo>
                  <a:pt x="2647880" y="5754710"/>
                </a:lnTo>
                <a:cubicBezTo>
                  <a:pt x="3846973" y="5626281"/>
                  <a:pt x="4779647" y="4667110"/>
                  <a:pt x="4779647" y="3499294"/>
                </a:cubicBezTo>
                <a:lnTo>
                  <a:pt x="4779647" y="3115667"/>
                </a:lnTo>
                <a:close/>
                <a:moveTo>
                  <a:pt x="3919293" y="3134370"/>
                </a:moveTo>
                <a:cubicBezTo>
                  <a:pt x="3919293" y="4091982"/>
                  <a:pt x="3237659" y="4842714"/>
                  <a:pt x="2389774" y="4842714"/>
                </a:cubicBezTo>
                <a:cubicBezTo>
                  <a:pt x="1525160" y="4842714"/>
                  <a:pt x="860255" y="4091982"/>
                  <a:pt x="860255" y="3134786"/>
                </a:cubicBezTo>
                <a:lnTo>
                  <a:pt x="860255" y="1707928"/>
                </a:lnTo>
                <a:cubicBezTo>
                  <a:pt x="860255" y="750732"/>
                  <a:pt x="1541681" y="0"/>
                  <a:pt x="2389774" y="0"/>
                </a:cubicBezTo>
                <a:cubicBezTo>
                  <a:pt x="3237867" y="0"/>
                  <a:pt x="3919293" y="750732"/>
                  <a:pt x="3919293" y="1707928"/>
                </a:cubicBezTo>
                <a:lnTo>
                  <a:pt x="3919293" y="3134474"/>
                </a:lnTo>
                <a:close/>
                <a:moveTo>
                  <a:pt x="1864937" y="1554664"/>
                </a:moveTo>
                <a:cubicBezTo>
                  <a:pt x="1732460" y="1551907"/>
                  <a:pt x="1622831" y="1657065"/>
                  <a:pt x="1620074" y="1789542"/>
                </a:cubicBezTo>
                <a:cubicBezTo>
                  <a:pt x="1617316" y="1922019"/>
                  <a:pt x="1722475" y="2031648"/>
                  <a:pt x="1854952" y="2034405"/>
                </a:cubicBezTo>
                <a:cubicBezTo>
                  <a:pt x="1858280" y="2034475"/>
                  <a:pt x="1861609" y="2034475"/>
                  <a:pt x="1864937" y="2034405"/>
                </a:cubicBezTo>
                <a:lnTo>
                  <a:pt x="2914507" y="2034405"/>
                </a:lnTo>
                <a:cubicBezTo>
                  <a:pt x="3046984" y="2037163"/>
                  <a:pt x="3156613" y="1932004"/>
                  <a:pt x="3159370" y="1799527"/>
                </a:cubicBezTo>
                <a:cubicBezTo>
                  <a:pt x="3162128" y="1667051"/>
                  <a:pt x="3056969" y="1557422"/>
                  <a:pt x="2924492" y="1554664"/>
                </a:cubicBezTo>
                <a:cubicBezTo>
                  <a:pt x="2921164" y="1554595"/>
                  <a:pt x="2917835" y="1554595"/>
                  <a:pt x="2914507" y="1554664"/>
                </a:cubicBezTo>
                <a:lnTo>
                  <a:pt x="1865041" y="1554664"/>
                </a:lnTo>
                <a:close/>
                <a:moveTo>
                  <a:pt x="1864937" y="2514250"/>
                </a:moveTo>
                <a:cubicBezTo>
                  <a:pt x="1732460" y="2511493"/>
                  <a:pt x="1622831" y="2616651"/>
                  <a:pt x="1620074" y="2749128"/>
                </a:cubicBezTo>
                <a:cubicBezTo>
                  <a:pt x="1617316" y="2881605"/>
                  <a:pt x="1722475" y="2991234"/>
                  <a:pt x="1854952" y="2993991"/>
                </a:cubicBezTo>
                <a:cubicBezTo>
                  <a:pt x="1858280" y="2994061"/>
                  <a:pt x="1861609" y="2994061"/>
                  <a:pt x="1864937" y="2993991"/>
                </a:cubicBezTo>
                <a:lnTo>
                  <a:pt x="2914507" y="2993991"/>
                </a:lnTo>
                <a:cubicBezTo>
                  <a:pt x="3046984" y="2996749"/>
                  <a:pt x="3156613" y="2891590"/>
                  <a:pt x="3159370" y="2759114"/>
                </a:cubicBezTo>
                <a:cubicBezTo>
                  <a:pt x="3162128" y="2626637"/>
                  <a:pt x="3056969" y="2517008"/>
                  <a:pt x="2924492" y="2514250"/>
                </a:cubicBezTo>
                <a:cubicBezTo>
                  <a:pt x="2921164" y="2514181"/>
                  <a:pt x="2917835" y="2514181"/>
                  <a:pt x="2914507" y="2514250"/>
                </a:cubicBezTo>
                <a:lnTo>
                  <a:pt x="1865041" y="2514250"/>
                </a:lnTo>
                <a:close/>
              </a:path>
            </a:pathLst>
          </a:custGeom>
          <a:solidFill>
            <a:schemeClr val="bg1"/>
          </a:solidFill>
          <a:ln w="669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0" name="图形 67"/>
          <p:cNvSpPr/>
          <p:nvPr/>
        </p:nvSpPr>
        <p:spPr>
          <a:xfrm>
            <a:off x="5377180" y="4770755"/>
            <a:ext cx="312420" cy="352425"/>
          </a:xfrm>
          <a:custGeom>
            <a:avLst/>
            <a:gdLst>
              <a:gd name="connsiteX0" fmla="*/ 3566577 w 5350637"/>
              <a:gd name="connsiteY0" fmla="*/ 0 h 6027539"/>
              <a:gd name="connsiteX1" fmla="*/ 3566577 w 5350637"/>
              <a:gd name="connsiteY1" fmla="*/ 1591484 h 6027539"/>
              <a:gd name="connsiteX2" fmla="*/ 3781846 w 5350637"/>
              <a:gd name="connsiteY2" fmla="*/ 1808260 h 6027539"/>
              <a:gd name="connsiteX3" fmla="*/ 5349866 w 5350637"/>
              <a:gd name="connsiteY3" fmla="*/ 1808260 h 6027539"/>
              <a:gd name="connsiteX4" fmla="*/ 5349866 w 5350637"/>
              <a:gd name="connsiteY4" fmla="*/ 5812910 h 6027539"/>
              <a:gd name="connsiteX5" fmla="*/ 5133521 w 5350637"/>
              <a:gd name="connsiteY5" fmla="*/ 6027533 h 6027539"/>
              <a:gd name="connsiteX6" fmla="*/ 216345 w 5350637"/>
              <a:gd name="connsiteY6" fmla="*/ 6027533 h 6027539"/>
              <a:gd name="connsiteX7" fmla="*/ 7 w 5350637"/>
              <a:gd name="connsiteY7" fmla="*/ 5814639 h 6027539"/>
              <a:gd name="connsiteX8" fmla="*/ 0 w 5350637"/>
              <a:gd name="connsiteY8" fmla="*/ 5812910 h 6027539"/>
              <a:gd name="connsiteX9" fmla="*/ 0 w 5350637"/>
              <a:gd name="connsiteY9" fmla="*/ 214623 h 6027539"/>
              <a:gd name="connsiteX10" fmla="*/ 216345 w 5350637"/>
              <a:gd name="connsiteY10" fmla="*/ 0 h 6027539"/>
              <a:gd name="connsiteX11" fmla="*/ 3566577 w 5350637"/>
              <a:gd name="connsiteY11" fmla="*/ 0 h 6027539"/>
              <a:gd name="connsiteX12" fmla="*/ 1188931 w 5350637"/>
              <a:gd name="connsiteY12" fmla="*/ 1205507 h 6027539"/>
              <a:gd name="connsiteX13" fmla="*/ 1188931 w 5350637"/>
              <a:gd name="connsiteY13" fmla="*/ 1808260 h 6027539"/>
              <a:gd name="connsiteX14" fmla="*/ 2972004 w 5350637"/>
              <a:gd name="connsiteY14" fmla="*/ 1808260 h 6027539"/>
              <a:gd name="connsiteX15" fmla="*/ 2972004 w 5350637"/>
              <a:gd name="connsiteY15" fmla="*/ 1205507 h 6027539"/>
              <a:gd name="connsiteX16" fmla="*/ 1188931 w 5350637"/>
              <a:gd name="connsiteY16" fmla="*/ 1205507 h 6027539"/>
              <a:gd name="connsiteX17" fmla="*/ 1188931 w 5350637"/>
              <a:gd name="connsiteY17" fmla="*/ 2411013 h 6027539"/>
              <a:gd name="connsiteX18" fmla="*/ 1188931 w 5350637"/>
              <a:gd name="connsiteY18" fmla="*/ 3013766 h 6027539"/>
              <a:gd name="connsiteX19" fmla="*/ 4160935 w 5350637"/>
              <a:gd name="connsiteY19" fmla="*/ 3013766 h 6027539"/>
              <a:gd name="connsiteX20" fmla="*/ 4160935 w 5350637"/>
              <a:gd name="connsiteY20" fmla="*/ 2411013 h 6027539"/>
              <a:gd name="connsiteX21" fmla="*/ 1188931 w 5350637"/>
              <a:gd name="connsiteY21" fmla="*/ 2411013 h 6027539"/>
              <a:gd name="connsiteX22" fmla="*/ 1188931 w 5350637"/>
              <a:gd name="connsiteY22" fmla="*/ 3616520 h 6027539"/>
              <a:gd name="connsiteX23" fmla="*/ 1188931 w 5350637"/>
              <a:gd name="connsiteY23" fmla="*/ 4219273 h 6027539"/>
              <a:gd name="connsiteX24" fmla="*/ 4160935 w 5350637"/>
              <a:gd name="connsiteY24" fmla="*/ 4219273 h 6027539"/>
              <a:gd name="connsiteX25" fmla="*/ 4160935 w 5350637"/>
              <a:gd name="connsiteY25" fmla="*/ 3616520 h 6027539"/>
              <a:gd name="connsiteX26" fmla="*/ 1188931 w 5350637"/>
              <a:gd name="connsiteY26" fmla="*/ 3616520 h 6027539"/>
              <a:gd name="connsiteX27" fmla="*/ 4197746 w 5350637"/>
              <a:gd name="connsiteY27" fmla="*/ 8180 h 6027539"/>
              <a:gd name="connsiteX28" fmla="*/ 5344484 w 5350637"/>
              <a:gd name="connsiteY28" fmla="*/ 1168911 h 6027539"/>
              <a:gd name="connsiteX29" fmla="*/ 5344180 w 5350637"/>
              <a:gd name="connsiteY29" fmla="*/ 1199353 h 6027539"/>
              <a:gd name="connsiteX30" fmla="*/ 5329200 w 5350637"/>
              <a:gd name="connsiteY30" fmla="*/ 1205507 h 6027539"/>
              <a:gd name="connsiteX31" fmla="*/ 4376204 w 5350637"/>
              <a:gd name="connsiteY31" fmla="*/ 1205507 h 6027539"/>
              <a:gd name="connsiteX32" fmla="*/ 4160935 w 5350637"/>
              <a:gd name="connsiteY32" fmla="*/ 990237 h 6027539"/>
              <a:gd name="connsiteX33" fmla="*/ 4160935 w 5350637"/>
              <a:gd name="connsiteY33" fmla="*/ 23249 h 6027539"/>
              <a:gd name="connsiteX34" fmla="*/ 4182552 w 5350637"/>
              <a:gd name="connsiteY34" fmla="*/ 1813 h 6027539"/>
              <a:gd name="connsiteX35" fmla="*/ 4197746 w 5350637"/>
              <a:gd name="connsiteY35" fmla="*/ 8180 h 602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350637" h="6027539">
                <a:moveTo>
                  <a:pt x="3566577" y="0"/>
                </a:moveTo>
                <a:lnTo>
                  <a:pt x="3566577" y="1591484"/>
                </a:lnTo>
                <a:cubicBezTo>
                  <a:pt x="3566577" y="1711389"/>
                  <a:pt x="3662802" y="1808260"/>
                  <a:pt x="3781846" y="1808260"/>
                </a:cubicBezTo>
                <a:lnTo>
                  <a:pt x="5349866" y="1808260"/>
                </a:lnTo>
                <a:lnTo>
                  <a:pt x="5349866" y="5812910"/>
                </a:lnTo>
                <a:cubicBezTo>
                  <a:pt x="5349866" y="5931307"/>
                  <a:pt x="5252349" y="6027533"/>
                  <a:pt x="5133521" y="6027533"/>
                </a:cubicBezTo>
                <a:lnTo>
                  <a:pt x="216345" y="6027533"/>
                </a:lnTo>
                <a:cubicBezTo>
                  <a:pt x="97816" y="6028484"/>
                  <a:pt x="958" y="5933168"/>
                  <a:pt x="7" y="5814639"/>
                </a:cubicBezTo>
                <a:cubicBezTo>
                  <a:pt x="2" y="5814062"/>
                  <a:pt x="0" y="5813486"/>
                  <a:pt x="0" y="5812910"/>
                </a:cubicBezTo>
                <a:lnTo>
                  <a:pt x="0" y="214623"/>
                </a:lnTo>
                <a:cubicBezTo>
                  <a:pt x="0" y="96225"/>
                  <a:pt x="97517" y="0"/>
                  <a:pt x="216345" y="0"/>
                </a:cubicBezTo>
                <a:lnTo>
                  <a:pt x="3566577" y="0"/>
                </a:lnTo>
                <a:close/>
                <a:moveTo>
                  <a:pt x="1188931" y="1205507"/>
                </a:moveTo>
                <a:lnTo>
                  <a:pt x="1188931" y="1808260"/>
                </a:lnTo>
                <a:lnTo>
                  <a:pt x="2972004" y="1808260"/>
                </a:lnTo>
                <a:lnTo>
                  <a:pt x="2972004" y="1205507"/>
                </a:lnTo>
                <a:lnTo>
                  <a:pt x="1188931" y="1205507"/>
                </a:lnTo>
                <a:close/>
                <a:moveTo>
                  <a:pt x="1188931" y="2411013"/>
                </a:moveTo>
                <a:lnTo>
                  <a:pt x="1188931" y="3013766"/>
                </a:lnTo>
                <a:lnTo>
                  <a:pt x="4160935" y="3013766"/>
                </a:lnTo>
                <a:lnTo>
                  <a:pt x="4160935" y="2411013"/>
                </a:lnTo>
                <a:lnTo>
                  <a:pt x="1188931" y="2411013"/>
                </a:lnTo>
                <a:close/>
                <a:moveTo>
                  <a:pt x="1188931" y="3616520"/>
                </a:moveTo>
                <a:lnTo>
                  <a:pt x="1188931" y="4219273"/>
                </a:lnTo>
                <a:lnTo>
                  <a:pt x="4160935" y="4219273"/>
                </a:lnTo>
                <a:lnTo>
                  <a:pt x="4160935" y="3616520"/>
                </a:lnTo>
                <a:lnTo>
                  <a:pt x="1188931" y="3616520"/>
                </a:lnTo>
                <a:close/>
                <a:moveTo>
                  <a:pt x="4197746" y="8180"/>
                </a:moveTo>
                <a:lnTo>
                  <a:pt x="5344484" y="1168911"/>
                </a:lnTo>
                <a:cubicBezTo>
                  <a:pt x="5352807" y="1177401"/>
                  <a:pt x="5352670" y="1191031"/>
                  <a:pt x="5344180" y="1199353"/>
                </a:cubicBezTo>
                <a:cubicBezTo>
                  <a:pt x="5340178" y="1203276"/>
                  <a:pt x="5334804" y="1205483"/>
                  <a:pt x="5329200" y="1205507"/>
                </a:cubicBezTo>
                <a:lnTo>
                  <a:pt x="4376204" y="1205507"/>
                </a:lnTo>
                <a:cubicBezTo>
                  <a:pt x="4257314" y="1205507"/>
                  <a:pt x="4160935" y="1109127"/>
                  <a:pt x="4160935" y="990237"/>
                </a:cubicBezTo>
                <a:lnTo>
                  <a:pt x="4160935" y="23249"/>
                </a:lnTo>
                <a:cubicBezTo>
                  <a:pt x="4160985" y="11360"/>
                  <a:pt x="4170663" y="1763"/>
                  <a:pt x="4182552" y="1813"/>
                </a:cubicBezTo>
                <a:cubicBezTo>
                  <a:pt x="4188261" y="1837"/>
                  <a:pt x="4193726" y="4127"/>
                  <a:pt x="4197746" y="8180"/>
                </a:cubicBezTo>
                <a:close/>
              </a:path>
            </a:pathLst>
          </a:custGeom>
          <a:solidFill>
            <a:schemeClr val="bg1"/>
          </a:solidFill>
          <a:ln w="669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6322695" y="4723473"/>
            <a:ext cx="4983480" cy="423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spcAft>
                <a:spcPts val="1200"/>
              </a:spcAft>
            </a:pPr>
            <a:r>
              <a:rPr lang="zh-CN" altLang="en-US" dirty="0">
                <a:solidFill>
                  <a:srgbClr val="0362E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如果专利权人是学校或者公司，是否获得了授权</a:t>
            </a:r>
            <a:endParaRPr lang="zh-CN" altLang="en-US" b="1" dirty="0">
              <a:solidFill>
                <a:srgbClr val="0362E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322695" y="3656673"/>
            <a:ext cx="4526280" cy="423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spcAft>
                <a:spcPts val="1200"/>
              </a:spcAft>
            </a:pPr>
            <a:r>
              <a:rPr lang="zh-CN" altLang="en-US" dirty="0">
                <a:solidFill>
                  <a:srgbClr val="0362E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知识产权需要说清楚发明人和专利权人是谁</a:t>
            </a:r>
            <a:endParaRPr lang="zh-CN" altLang="en-US" b="1" dirty="0">
              <a:solidFill>
                <a:srgbClr val="0362E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322695" y="2590165"/>
            <a:ext cx="458406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spcAft>
                <a:spcPts val="1200"/>
              </a:spcAft>
            </a:pPr>
            <a:r>
              <a:rPr lang="zh-CN" altLang="en-US" dirty="0">
                <a:solidFill>
                  <a:srgbClr val="0362E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产品核心技术或功能要分点讲清楚</a:t>
            </a:r>
            <a:endParaRPr lang="zh-CN" altLang="en-US" b="1" dirty="0">
              <a:solidFill>
                <a:srgbClr val="0362E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5" name="图片 54" descr="图片包含 灯光, 黑暗, 夜晚, 照片&#10;&#10;描述已自动生成"/>
          <p:cNvPicPr>
            <a:picLocks noChangeAspect="1"/>
          </p:cNvPicPr>
          <p:nvPr/>
        </p:nvPicPr>
        <p:blipFill rotWithShape="1">
          <a:blip r:embed="rId1">
            <a:duotone>
              <a:srgbClr val="0292F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078"/>
          <a:stretch>
            <a:fillRect/>
          </a:stretch>
        </p:blipFill>
        <p:spPr>
          <a:xfrm>
            <a:off x="0" y="5399268"/>
            <a:ext cx="12192000" cy="1458734"/>
          </a:xfrm>
          <a:custGeom>
            <a:avLst/>
            <a:gdLst>
              <a:gd name="connsiteX0" fmla="*/ 0 w 12192000"/>
              <a:gd name="connsiteY0" fmla="*/ 0 h 1324017"/>
              <a:gd name="connsiteX1" fmla="*/ 12192000 w 12192000"/>
              <a:gd name="connsiteY1" fmla="*/ 0 h 1324017"/>
              <a:gd name="connsiteX2" fmla="*/ 12192000 w 12192000"/>
              <a:gd name="connsiteY2" fmla="*/ 1324017 h 1324017"/>
              <a:gd name="connsiteX3" fmla="*/ 0 w 12192000"/>
              <a:gd name="connsiteY3" fmla="*/ 1324017 h 132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24017">
                <a:moveTo>
                  <a:pt x="0" y="0"/>
                </a:moveTo>
                <a:lnTo>
                  <a:pt x="12192000" y="0"/>
                </a:lnTo>
                <a:lnTo>
                  <a:pt x="12192000" y="1324017"/>
                </a:lnTo>
                <a:lnTo>
                  <a:pt x="0" y="1324017"/>
                </a:lnTo>
                <a:close/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</p:pic>
      <p:sp>
        <p:nvSpPr>
          <p:cNvPr id="4" name="文本框 3"/>
          <p:cNvSpPr txBox="1"/>
          <p:nvPr/>
        </p:nvSpPr>
        <p:spPr>
          <a:xfrm>
            <a:off x="795020" y="1302385"/>
            <a:ext cx="10601960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spcAft>
                <a:spcPts val="1200"/>
              </a:spcAft>
            </a:pPr>
            <a:r>
              <a:rPr lang="zh-CN" altLang="en-US" sz="2600" b="1" spc="300" dirty="0">
                <a:solidFill>
                  <a:srgbClr val="0157D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我们的技术优势是什么，</a:t>
            </a:r>
            <a:r>
              <a:rPr lang="zh-CN" altLang="en-US" sz="26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技术壁垒</a:t>
            </a:r>
            <a:r>
              <a:rPr lang="zh-CN" altLang="en-US" sz="2600" b="1" spc="300" dirty="0">
                <a:solidFill>
                  <a:srgbClr val="0157D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有多高？知识产权的种类、明细和归属如何</a:t>
            </a:r>
            <a:r>
              <a:rPr lang="en-US" altLang="zh-CN" sz="2600" b="1" spc="300" dirty="0">
                <a:solidFill>
                  <a:srgbClr val="0157D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?</a:t>
            </a:r>
            <a:endParaRPr lang="zh-CN" altLang="en-US" sz="2600" b="1" dirty="0">
              <a:gradFill>
                <a:gsLst>
                  <a:gs pos="0">
                    <a:srgbClr val="0C8CF7"/>
                  </a:gs>
                  <a:gs pos="100000">
                    <a:srgbClr val="0053DC"/>
                  </a:gs>
                </a:gsLst>
                <a:path path="circle">
                  <a:fillToRect l="50000" t="-80000" r="50000" b="180000"/>
                </a:path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19885" y="2612396"/>
            <a:ext cx="4407276" cy="491573"/>
          </a:xfrm>
          <a:prstGeom prst="rect">
            <a:avLst/>
          </a:prstGeom>
          <a:noFill/>
        </p:spPr>
        <p:txBody>
          <a:bodyPr wrap="square">
            <a:normAutofit fontScale="92500"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</a:t>
            </a:r>
            <a:endParaRPr lang="zh-CN" altLang="en-US" sz="2400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20163" y="3314997"/>
            <a:ext cx="4407276" cy="491573"/>
          </a:xfrm>
          <a:prstGeom prst="rect">
            <a:avLst/>
          </a:prstGeom>
          <a:noFill/>
        </p:spPr>
        <p:txBody>
          <a:bodyPr wrap="square">
            <a:normAutofit fontScale="92500"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</a:t>
            </a:r>
            <a:endParaRPr lang="zh-CN" altLang="en-US" sz="2400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20166" y="4018232"/>
            <a:ext cx="4407276" cy="491573"/>
          </a:xfrm>
          <a:prstGeom prst="rect">
            <a:avLst/>
          </a:prstGeom>
          <a:noFill/>
        </p:spPr>
        <p:txBody>
          <a:bodyPr wrap="square">
            <a:normAutofit fontScale="92500"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国内国际排名</a:t>
            </a:r>
            <a:endParaRPr lang="zh-CN" altLang="en-US" sz="2400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95010" y="4721469"/>
            <a:ext cx="4407276" cy="491573"/>
          </a:xfrm>
          <a:prstGeom prst="rect">
            <a:avLst/>
          </a:prstGeom>
          <a:noFill/>
        </p:spPr>
        <p:txBody>
          <a:bodyPr wrap="square">
            <a:normAutofit fontScale="92500"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业内排名</a:t>
            </a:r>
            <a:endParaRPr lang="zh-CN" altLang="en-US" sz="2400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 rot="5400000">
            <a:off x="3305175" y="3827145"/>
            <a:ext cx="1041400" cy="17843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/>
            <a:endParaRPr sz="4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任意多边形: 形状 5"/>
          <p:cNvSpPr/>
          <p:nvPr/>
        </p:nvSpPr>
        <p:spPr bwMode="auto">
          <a:xfrm>
            <a:off x="3881755" y="3735705"/>
            <a:ext cx="189865" cy="193040"/>
          </a:xfrm>
          <a:custGeom>
            <a:avLst/>
            <a:gdLst>
              <a:gd name="T0" fmla="*/ 43 w 263"/>
              <a:gd name="T1" fmla="*/ 348 h 354"/>
              <a:gd name="T2" fmla="*/ 43 w 263"/>
              <a:gd name="T3" fmla="*/ 348 h 354"/>
              <a:gd name="T4" fmla="*/ 250 w 263"/>
              <a:gd name="T5" fmla="*/ 198 h 354"/>
              <a:gd name="T6" fmla="*/ 262 w 263"/>
              <a:gd name="T7" fmla="*/ 178 h 354"/>
              <a:gd name="T8" fmla="*/ 250 w 263"/>
              <a:gd name="T9" fmla="*/ 155 h 354"/>
              <a:gd name="T10" fmla="*/ 43 w 263"/>
              <a:gd name="T11" fmla="*/ 5 h 354"/>
              <a:gd name="T12" fmla="*/ 14 w 263"/>
              <a:gd name="T13" fmla="*/ 5 h 354"/>
              <a:gd name="T14" fmla="*/ 0 w 263"/>
              <a:gd name="T15" fmla="*/ 28 h 354"/>
              <a:gd name="T16" fmla="*/ 0 w 263"/>
              <a:gd name="T17" fmla="*/ 324 h 354"/>
              <a:gd name="T18" fmla="*/ 14 w 263"/>
              <a:gd name="T19" fmla="*/ 350 h 354"/>
              <a:gd name="T20" fmla="*/ 43 w 263"/>
              <a:gd name="T21" fmla="*/ 34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3" h="354">
                <a:moveTo>
                  <a:pt x="43" y="348"/>
                </a:moveTo>
                <a:lnTo>
                  <a:pt x="43" y="348"/>
                </a:lnTo>
                <a:cubicBezTo>
                  <a:pt x="250" y="198"/>
                  <a:pt x="250" y="198"/>
                  <a:pt x="250" y="198"/>
                </a:cubicBezTo>
                <a:cubicBezTo>
                  <a:pt x="259" y="192"/>
                  <a:pt x="262" y="186"/>
                  <a:pt x="262" y="178"/>
                </a:cubicBezTo>
                <a:cubicBezTo>
                  <a:pt x="262" y="169"/>
                  <a:pt x="259" y="161"/>
                  <a:pt x="250" y="155"/>
                </a:cubicBezTo>
                <a:cubicBezTo>
                  <a:pt x="43" y="5"/>
                  <a:pt x="43" y="5"/>
                  <a:pt x="43" y="5"/>
                </a:cubicBezTo>
                <a:cubicBezTo>
                  <a:pt x="35" y="0"/>
                  <a:pt x="23" y="0"/>
                  <a:pt x="14" y="5"/>
                </a:cubicBezTo>
                <a:cubicBezTo>
                  <a:pt x="5" y="8"/>
                  <a:pt x="0" y="16"/>
                  <a:pt x="0" y="28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36"/>
                  <a:pt x="5" y="344"/>
                  <a:pt x="14" y="350"/>
                </a:cubicBezTo>
                <a:cubicBezTo>
                  <a:pt x="23" y="353"/>
                  <a:pt x="35" y="353"/>
                  <a:pt x="43" y="348"/>
                </a:cubicBezTo>
              </a:path>
            </a:pathLst>
          </a:cu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noFill/>
          </a:ln>
          <a:effectLst/>
        </p:spPr>
        <p:txBody>
          <a:bodyPr anchor="ctr"/>
          <a:lstStyle/>
          <a:p>
            <a:pPr algn="ctr" defTabSz="1219200"/>
            <a:endParaRPr sz="4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顶角 8"/>
          <p:cNvSpPr/>
          <p:nvPr/>
        </p:nvSpPr>
        <p:spPr>
          <a:xfrm rot="10800000">
            <a:off x="3736975" y="4436110"/>
            <a:ext cx="179070" cy="104203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/>
            <a:endParaRPr sz="4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: 圆顶角 13"/>
          <p:cNvSpPr/>
          <p:nvPr/>
        </p:nvSpPr>
        <p:spPr>
          <a:xfrm flipH="1">
            <a:off x="3736340" y="2352675"/>
            <a:ext cx="179070" cy="1041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/>
            <a:endParaRPr sz="4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任意多边形: 形状 14"/>
          <p:cNvSpPr/>
          <p:nvPr/>
        </p:nvSpPr>
        <p:spPr bwMode="auto">
          <a:xfrm>
            <a:off x="3881755" y="2661920"/>
            <a:ext cx="189865" cy="193040"/>
          </a:xfrm>
          <a:custGeom>
            <a:avLst/>
            <a:gdLst>
              <a:gd name="T0" fmla="*/ 43 w 263"/>
              <a:gd name="T1" fmla="*/ 348 h 354"/>
              <a:gd name="T2" fmla="*/ 43 w 263"/>
              <a:gd name="T3" fmla="*/ 348 h 354"/>
              <a:gd name="T4" fmla="*/ 250 w 263"/>
              <a:gd name="T5" fmla="*/ 198 h 354"/>
              <a:gd name="T6" fmla="*/ 262 w 263"/>
              <a:gd name="T7" fmla="*/ 178 h 354"/>
              <a:gd name="T8" fmla="*/ 250 w 263"/>
              <a:gd name="T9" fmla="*/ 155 h 354"/>
              <a:gd name="T10" fmla="*/ 43 w 263"/>
              <a:gd name="T11" fmla="*/ 5 h 354"/>
              <a:gd name="T12" fmla="*/ 14 w 263"/>
              <a:gd name="T13" fmla="*/ 5 h 354"/>
              <a:gd name="T14" fmla="*/ 0 w 263"/>
              <a:gd name="T15" fmla="*/ 28 h 354"/>
              <a:gd name="T16" fmla="*/ 0 w 263"/>
              <a:gd name="T17" fmla="*/ 324 h 354"/>
              <a:gd name="T18" fmla="*/ 14 w 263"/>
              <a:gd name="T19" fmla="*/ 350 h 354"/>
              <a:gd name="T20" fmla="*/ 43 w 263"/>
              <a:gd name="T21" fmla="*/ 34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3" h="354">
                <a:moveTo>
                  <a:pt x="43" y="348"/>
                </a:moveTo>
                <a:lnTo>
                  <a:pt x="43" y="348"/>
                </a:lnTo>
                <a:cubicBezTo>
                  <a:pt x="250" y="198"/>
                  <a:pt x="250" y="198"/>
                  <a:pt x="250" y="198"/>
                </a:cubicBezTo>
                <a:cubicBezTo>
                  <a:pt x="259" y="192"/>
                  <a:pt x="262" y="186"/>
                  <a:pt x="262" y="178"/>
                </a:cubicBezTo>
                <a:cubicBezTo>
                  <a:pt x="262" y="169"/>
                  <a:pt x="259" y="161"/>
                  <a:pt x="250" y="155"/>
                </a:cubicBezTo>
                <a:cubicBezTo>
                  <a:pt x="43" y="5"/>
                  <a:pt x="43" y="5"/>
                  <a:pt x="43" y="5"/>
                </a:cubicBezTo>
                <a:cubicBezTo>
                  <a:pt x="35" y="0"/>
                  <a:pt x="23" y="0"/>
                  <a:pt x="14" y="5"/>
                </a:cubicBezTo>
                <a:cubicBezTo>
                  <a:pt x="5" y="8"/>
                  <a:pt x="0" y="16"/>
                  <a:pt x="0" y="28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36"/>
                  <a:pt x="5" y="344"/>
                  <a:pt x="14" y="350"/>
                </a:cubicBezTo>
                <a:cubicBezTo>
                  <a:pt x="23" y="353"/>
                  <a:pt x="35" y="353"/>
                  <a:pt x="43" y="348"/>
                </a:cubicBez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defTabSz="1219200"/>
            <a:endParaRPr sz="4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任意多边形: 形状 15"/>
          <p:cNvSpPr/>
          <p:nvPr/>
        </p:nvSpPr>
        <p:spPr bwMode="auto">
          <a:xfrm>
            <a:off x="3882390" y="4709795"/>
            <a:ext cx="189865" cy="193040"/>
          </a:xfrm>
          <a:custGeom>
            <a:avLst/>
            <a:gdLst>
              <a:gd name="T0" fmla="*/ 43 w 263"/>
              <a:gd name="T1" fmla="*/ 348 h 354"/>
              <a:gd name="T2" fmla="*/ 43 w 263"/>
              <a:gd name="T3" fmla="*/ 348 h 354"/>
              <a:gd name="T4" fmla="*/ 250 w 263"/>
              <a:gd name="T5" fmla="*/ 198 h 354"/>
              <a:gd name="T6" fmla="*/ 262 w 263"/>
              <a:gd name="T7" fmla="*/ 178 h 354"/>
              <a:gd name="T8" fmla="*/ 250 w 263"/>
              <a:gd name="T9" fmla="*/ 155 h 354"/>
              <a:gd name="T10" fmla="*/ 43 w 263"/>
              <a:gd name="T11" fmla="*/ 5 h 354"/>
              <a:gd name="T12" fmla="*/ 14 w 263"/>
              <a:gd name="T13" fmla="*/ 5 h 354"/>
              <a:gd name="T14" fmla="*/ 0 w 263"/>
              <a:gd name="T15" fmla="*/ 28 h 354"/>
              <a:gd name="T16" fmla="*/ 0 w 263"/>
              <a:gd name="T17" fmla="*/ 324 h 354"/>
              <a:gd name="T18" fmla="*/ 14 w 263"/>
              <a:gd name="T19" fmla="*/ 350 h 354"/>
              <a:gd name="T20" fmla="*/ 43 w 263"/>
              <a:gd name="T21" fmla="*/ 34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3" h="354">
                <a:moveTo>
                  <a:pt x="43" y="348"/>
                </a:moveTo>
                <a:lnTo>
                  <a:pt x="43" y="348"/>
                </a:lnTo>
                <a:cubicBezTo>
                  <a:pt x="250" y="198"/>
                  <a:pt x="250" y="198"/>
                  <a:pt x="250" y="198"/>
                </a:cubicBezTo>
                <a:cubicBezTo>
                  <a:pt x="259" y="192"/>
                  <a:pt x="262" y="186"/>
                  <a:pt x="262" y="178"/>
                </a:cubicBezTo>
                <a:cubicBezTo>
                  <a:pt x="262" y="169"/>
                  <a:pt x="259" y="161"/>
                  <a:pt x="250" y="155"/>
                </a:cubicBezTo>
                <a:cubicBezTo>
                  <a:pt x="43" y="5"/>
                  <a:pt x="43" y="5"/>
                  <a:pt x="43" y="5"/>
                </a:cubicBezTo>
                <a:cubicBezTo>
                  <a:pt x="35" y="0"/>
                  <a:pt x="23" y="0"/>
                  <a:pt x="14" y="5"/>
                </a:cubicBezTo>
                <a:cubicBezTo>
                  <a:pt x="5" y="8"/>
                  <a:pt x="0" y="16"/>
                  <a:pt x="0" y="28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36"/>
                  <a:pt x="5" y="344"/>
                  <a:pt x="14" y="350"/>
                </a:cubicBezTo>
                <a:cubicBezTo>
                  <a:pt x="23" y="353"/>
                  <a:pt x="35" y="353"/>
                  <a:pt x="43" y="348"/>
                </a:cubicBez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defTabSz="1219200"/>
            <a:endParaRPr sz="4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" b="34298"/>
          <a:stretch>
            <a:fillRect/>
          </a:stretch>
        </p:blipFill>
        <p:spPr>
          <a:xfrm>
            <a:off x="14514" y="5326746"/>
            <a:ext cx="12177486" cy="1531255"/>
          </a:xfrm>
          <a:custGeom>
            <a:avLst/>
            <a:gdLst>
              <a:gd name="connsiteX0" fmla="*/ 0 w 12177486"/>
              <a:gd name="connsiteY0" fmla="*/ 0 h 1531255"/>
              <a:gd name="connsiteX1" fmla="*/ 12177486 w 12177486"/>
              <a:gd name="connsiteY1" fmla="*/ 0 h 1531255"/>
              <a:gd name="connsiteX2" fmla="*/ 12177486 w 12177486"/>
              <a:gd name="connsiteY2" fmla="*/ 1531255 h 1531255"/>
              <a:gd name="connsiteX3" fmla="*/ 0 w 12177486"/>
              <a:gd name="connsiteY3" fmla="*/ 1531255 h 153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7486" h="1531255">
                <a:moveTo>
                  <a:pt x="0" y="0"/>
                </a:moveTo>
                <a:lnTo>
                  <a:pt x="12177486" y="0"/>
                </a:lnTo>
                <a:lnTo>
                  <a:pt x="12177486" y="1531255"/>
                </a:lnTo>
                <a:lnTo>
                  <a:pt x="0" y="1531255"/>
                </a:lnTo>
                <a:close/>
              </a:path>
            </a:pathLst>
          </a:custGeom>
        </p:spPr>
      </p:pic>
      <p:sp>
        <p:nvSpPr>
          <p:cNvPr id="3" name="任意多边形: 形状 2"/>
          <p:cNvSpPr/>
          <p:nvPr/>
        </p:nvSpPr>
        <p:spPr>
          <a:xfrm>
            <a:off x="-39542" y="780287"/>
            <a:ext cx="2510971" cy="162379"/>
          </a:xfrm>
          <a:custGeom>
            <a:avLst/>
            <a:gdLst>
              <a:gd name="connsiteX0" fmla="*/ 0 w 2510971"/>
              <a:gd name="connsiteY0" fmla="*/ 232229 h 232229"/>
              <a:gd name="connsiteX1" fmla="*/ 2481943 w 2510971"/>
              <a:gd name="connsiteY1" fmla="*/ 232229 h 232229"/>
              <a:gd name="connsiteX2" fmla="*/ 2510971 w 2510971"/>
              <a:gd name="connsiteY2" fmla="*/ 0 h 2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0971" h="232229">
                <a:moveTo>
                  <a:pt x="0" y="232229"/>
                </a:moveTo>
                <a:lnTo>
                  <a:pt x="2481943" y="232229"/>
                </a:lnTo>
                <a:lnTo>
                  <a:pt x="2510971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82063" y="227652"/>
            <a:ext cx="4389120" cy="755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zh-CN" altLang="en-US" sz="3600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字体圈欣意冠黑体" panose="00000500000000000000" pitchFamily="2" charset="-122"/>
                <a:ea typeface="字体圈欣意冠黑体" panose="00000500000000000000" pitchFamily="2" charset="-122"/>
              </a:rPr>
              <a:t>四、项目内容和优势</a:t>
            </a:r>
            <a:endParaRPr lang="zh-CN" altLang="en-US" sz="3600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字体圈欣意冠黑体" panose="00000500000000000000" pitchFamily="2" charset="-122"/>
              <a:ea typeface="字体圈欣意冠黑体" panose="00000500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944739"/>
            <a:ext cx="321469" cy="0"/>
          </a:xfrm>
          <a:prstGeom prst="line">
            <a:avLst/>
          </a:prstGeom>
          <a:ln w="38100" cap="flat">
            <a:gradFill>
              <a:gsLst>
                <a:gs pos="0">
                  <a:srgbClr val="0C8CF7"/>
                </a:gs>
                <a:gs pos="100000">
                  <a:srgbClr val="0053DC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563100" y="380052"/>
            <a:ext cx="704850" cy="0"/>
          </a:xfrm>
          <a:prstGeom prst="line">
            <a:avLst/>
          </a:prstGeom>
          <a:ln w="25400" cap="rnd">
            <a:solidFill>
              <a:srgbClr val="0BD0D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487150" y="208602"/>
            <a:ext cx="70485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BD0D9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086975" y="608652"/>
            <a:ext cx="1752600" cy="0"/>
          </a:xfrm>
          <a:prstGeom prst="line">
            <a:avLst/>
          </a:prstGeom>
          <a:ln w="41275" cap="rnd">
            <a:gradFill flip="none" rotWithShape="1">
              <a:gsLst>
                <a:gs pos="37000">
                  <a:srgbClr val="0C8CF7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963275" y="894402"/>
            <a:ext cx="676275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6264984" y="2099565"/>
            <a:ext cx="1722876" cy="3999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重点对比性能</a:t>
            </a:r>
            <a:endParaRPr lang="zh-CN" alt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25118" y="2115381"/>
            <a:ext cx="1133484" cy="3999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价格</a:t>
            </a:r>
            <a:endParaRPr lang="zh-CN" alt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22229" y="2107395"/>
            <a:ext cx="2543918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优势的关键核心指标</a:t>
            </a:r>
            <a:endParaRPr lang="zh-CN" alt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200336" y="1781826"/>
            <a:ext cx="973921" cy="973901"/>
            <a:chOff x="8058365" y="4925714"/>
            <a:chExt cx="974301" cy="974281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23" name="îś1íḓè"/>
            <p:cNvSpPr/>
            <p:nvPr/>
          </p:nvSpPr>
          <p:spPr>
            <a:xfrm>
              <a:off x="8058365" y="4925714"/>
              <a:ext cx="974301" cy="974281"/>
            </a:xfrm>
            <a:prstGeom prst="ellipse">
              <a:avLst/>
            </a:prstGeom>
            <a:grpFill/>
            <a:ln w="15875">
              <a:noFill/>
              <a:miter lim="800000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145406" y="5182022"/>
              <a:ext cx="80021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对比</a:t>
              </a:r>
              <a:endParaRPr lang="zh-CN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8558004" y="3984798"/>
            <a:ext cx="876820" cy="3691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noFill/>
          </a:ln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数据化</a:t>
            </a:r>
            <a:endParaRPr lang="zh-CN" alt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970336" y="3984798"/>
            <a:ext cx="876820" cy="3691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noFill/>
          </a:ln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形象化</a:t>
            </a:r>
            <a:endParaRPr lang="zh-CN" alt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987860" y="5321549"/>
            <a:ext cx="3616296" cy="52301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直接凸显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自己的优势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>
            <a:stCxn id="18" idx="3"/>
          </p:cNvCxnSpPr>
          <p:nvPr/>
        </p:nvCxnSpPr>
        <p:spPr bwMode="auto">
          <a:xfrm flipV="1">
            <a:off x="1758602" y="2307450"/>
            <a:ext cx="963627" cy="79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直接连接符 29"/>
          <p:cNvCxnSpPr/>
          <p:nvPr/>
        </p:nvCxnSpPr>
        <p:spPr bwMode="auto">
          <a:xfrm>
            <a:off x="5264607" y="2299542"/>
            <a:ext cx="9676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直接箭头连接符 30"/>
          <p:cNvCxnSpPr/>
          <p:nvPr/>
        </p:nvCxnSpPr>
        <p:spPr bwMode="auto">
          <a:xfrm>
            <a:off x="7995511" y="2263677"/>
            <a:ext cx="109765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2F559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直接连接符 31"/>
          <p:cNvCxnSpPr>
            <a:stCxn id="2" idx="0"/>
            <a:endCxn id="23" idx="4"/>
          </p:cNvCxnSpPr>
          <p:nvPr/>
        </p:nvCxnSpPr>
        <p:spPr bwMode="auto">
          <a:xfrm flipV="1">
            <a:off x="8996414" y="2756073"/>
            <a:ext cx="690880" cy="12287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接连接符 11"/>
          <p:cNvCxnSpPr/>
          <p:nvPr/>
        </p:nvCxnSpPr>
        <p:spPr bwMode="auto">
          <a:xfrm flipH="1" flipV="1">
            <a:off x="9969872" y="2702387"/>
            <a:ext cx="611353" cy="12906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矩形 33"/>
          <p:cNvSpPr/>
          <p:nvPr/>
        </p:nvSpPr>
        <p:spPr>
          <a:xfrm>
            <a:off x="597934" y="1194713"/>
            <a:ext cx="10940942" cy="64516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spc="300" dirty="0">
                <a:solidFill>
                  <a:srgbClr val="0362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我们和</a:t>
            </a:r>
            <a:r>
              <a:rPr lang="zh-CN" altLang="en-US" sz="2400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竞争对手</a:t>
            </a:r>
            <a:r>
              <a:rPr lang="zh-CN" altLang="en-US" sz="2400" spc="300" dirty="0">
                <a:solidFill>
                  <a:srgbClr val="0362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详细比较</a:t>
            </a:r>
            <a:r>
              <a:rPr lang="zh-CN" altLang="en-US" sz="2400" spc="300" dirty="0">
                <a:solidFill>
                  <a:srgbClr val="0362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，性能，价格等关键核心指标</a:t>
            </a:r>
            <a:endParaRPr lang="zh-CN" altLang="en-US" sz="2400" spc="300" dirty="0">
              <a:solidFill>
                <a:srgbClr val="0362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等腰三角形 15"/>
          <p:cNvSpPr/>
          <p:nvPr/>
        </p:nvSpPr>
        <p:spPr bwMode="auto">
          <a:xfrm rot="10800000">
            <a:off x="9465801" y="4713329"/>
            <a:ext cx="442989" cy="278103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25118" y="3311680"/>
          <a:ext cx="6792509" cy="260531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358265"/>
                <a:gridCol w="1358411"/>
                <a:gridCol w="1358338"/>
                <a:gridCol w="1358338"/>
                <a:gridCol w="1359157"/>
              </a:tblGrid>
              <a:tr h="651329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spc="300" dirty="0">
                          <a:effectLst/>
                        </a:rPr>
                        <a:t>产品名称</a:t>
                      </a:r>
                      <a:endParaRPr lang="zh-CN" sz="1200" kern="100" spc="3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spc="300" dirty="0">
                          <a:effectLst/>
                        </a:rPr>
                        <a:t>性能</a:t>
                      </a:r>
                      <a:r>
                        <a:rPr lang="en-US" sz="1200" kern="100" spc="300" dirty="0">
                          <a:effectLst/>
                        </a:rPr>
                        <a:t>1</a:t>
                      </a:r>
                      <a:endParaRPr lang="en-US" sz="1200" kern="100" spc="3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spc="300" dirty="0">
                          <a:effectLst/>
                        </a:rPr>
                        <a:t>性能</a:t>
                      </a:r>
                      <a:r>
                        <a:rPr lang="en-US" sz="1200" kern="100" spc="300" dirty="0">
                          <a:effectLst/>
                        </a:rPr>
                        <a:t>2</a:t>
                      </a:r>
                      <a:endParaRPr lang="en-US" sz="1200" kern="100" spc="3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spc="300" dirty="0">
                          <a:effectLst/>
                        </a:rPr>
                        <a:t>价格</a:t>
                      </a:r>
                      <a:endParaRPr lang="zh-CN" sz="1200" kern="100" spc="3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spc="300" dirty="0">
                          <a:effectLst/>
                        </a:rPr>
                        <a:t>……</a:t>
                      </a:r>
                      <a:endParaRPr lang="zh-CN" sz="1200" kern="100" spc="3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651329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spc="300" dirty="0">
                          <a:effectLst/>
                        </a:rPr>
                        <a:t>国内同类产品</a:t>
                      </a:r>
                      <a:endParaRPr lang="zh-CN" sz="1200" kern="100" spc="3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300" dirty="0">
                          <a:effectLst/>
                        </a:rPr>
                        <a:t> </a:t>
                      </a:r>
                      <a:endParaRPr lang="en-US" sz="1200" kern="100" spc="3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300" dirty="0">
                          <a:effectLst/>
                        </a:rPr>
                        <a:t> </a:t>
                      </a:r>
                      <a:endParaRPr lang="en-US" sz="1200" kern="100" spc="3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300" dirty="0">
                          <a:effectLst/>
                        </a:rPr>
                        <a:t> </a:t>
                      </a:r>
                      <a:endParaRPr lang="en-US" sz="1200" kern="100" spc="3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300" dirty="0">
                          <a:effectLst/>
                        </a:rPr>
                        <a:t> </a:t>
                      </a:r>
                      <a:endParaRPr lang="en-US" sz="1200" kern="100" spc="3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651329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spc="300" dirty="0">
                          <a:effectLst/>
                        </a:rPr>
                        <a:t>国外同类产品</a:t>
                      </a:r>
                      <a:endParaRPr lang="zh-CN" sz="1200" kern="100" spc="3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300" dirty="0">
                          <a:effectLst/>
                        </a:rPr>
                        <a:t> </a:t>
                      </a:r>
                      <a:endParaRPr lang="en-US" sz="1200" kern="100" spc="3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300" dirty="0">
                          <a:effectLst/>
                        </a:rPr>
                        <a:t> </a:t>
                      </a:r>
                      <a:endParaRPr lang="en-US" sz="1200" kern="100" spc="3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300" dirty="0">
                          <a:effectLst/>
                        </a:rPr>
                        <a:t> </a:t>
                      </a:r>
                      <a:endParaRPr lang="en-US" sz="1200" kern="100" spc="3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300" dirty="0">
                          <a:effectLst/>
                        </a:rPr>
                        <a:t> </a:t>
                      </a:r>
                      <a:endParaRPr lang="en-US" sz="1200" kern="100" spc="3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651329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spc="300" dirty="0">
                          <a:effectLst/>
                        </a:rPr>
                        <a:t>本公司产品</a:t>
                      </a:r>
                      <a:endParaRPr lang="zh-CN" sz="1200" kern="100" spc="3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300" dirty="0">
                          <a:effectLst/>
                        </a:rPr>
                        <a:t> </a:t>
                      </a:r>
                      <a:endParaRPr lang="en-US" sz="1200" kern="100" spc="3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300" dirty="0">
                          <a:effectLst/>
                        </a:rPr>
                        <a:t> </a:t>
                      </a:r>
                      <a:endParaRPr lang="en-US" sz="1200" kern="100" spc="3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300" dirty="0">
                          <a:effectLst/>
                        </a:rPr>
                        <a:t> </a:t>
                      </a:r>
                      <a:endParaRPr lang="en-US" sz="1200" kern="100" spc="3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300" dirty="0">
                          <a:effectLst/>
                        </a:rPr>
                        <a:t> </a:t>
                      </a:r>
                      <a:endParaRPr lang="en-US" sz="1200" kern="100" spc="3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2" name="矩形 21"/>
          <p:cNvSpPr/>
          <p:nvPr/>
        </p:nvSpPr>
        <p:spPr>
          <a:xfrm>
            <a:off x="597934" y="2791346"/>
            <a:ext cx="830217" cy="369332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53D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案例：</a:t>
            </a:r>
            <a:endParaRPr lang="zh-CN" altLang="en-US" b="1" dirty="0">
              <a:solidFill>
                <a:srgbClr val="0053D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tags/tag1.xml><?xml version="1.0" encoding="utf-8"?>
<p:tagLst xmlns:p="http://schemas.openxmlformats.org/presentationml/2006/main">
  <p:tag name="KSO_WM_UNIT_TABLE_BEAUTIFY" val="smartTable{e595f188-75ed-4e82-ae0b-6f7a01a87bc7}"/>
</p:tagLst>
</file>

<file path=ppt/tags/tag2.xml><?xml version="1.0" encoding="utf-8"?>
<p:tagLst xmlns:p="http://schemas.openxmlformats.org/presentationml/2006/main">
  <p:tag name="KSO_WM_UNIT_TABLE_BEAUTIFY" val="smartTable{acf56a58-2634-4184-b59c-4942bb0f1623}"/>
</p:tagLst>
</file>

<file path=ppt/theme/theme1.xml><?xml version="1.0" encoding="utf-8"?>
<a:theme xmlns:a="http://schemas.openxmlformats.org/drawingml/2006/main" name="去吧皮卡丘">
  <a:themeElements>
    <a:clrScheme name="01 通用配色">
      <a:dk1>
        <a:srgbClr val="000000"/>
      </a:dk1>
      <a:lt1>
        <a:srgbClr val="FFFFFF"/>
      </a:lt1>
      <a:dk2>
        <a:srgbClr val="595959"/>
      </a:dk2>
      <a:lt2>
        <a:srgbClr val="203864"/>
      </a:lt2>
      <a:accent1>
        <a:srgbClr val="E95849"/>
      </a:accent1>
      <a:accent2>
        <a:srgbClr val="ED7D31"/>
      </a:accent2>
      <a:accent3>
        <a:srgbClr val="1ABC9C"/>
      </a:accent3>
      <a:accent4>
        <a:srgbClr val="0BD0D9"/>
      </a:accent4>
      <a:accent5>
        <a:srgbClr val="009DD9"/>
      </a:accent5>
      <a:accent6>
        <a:srgbClr val="A272ED"/>
      </a:accent6>
      <a:hlink>
        <a:srgbClr val="0563C1"/>
      </a:hlink>
      <a:folHlink>
        <a:srgbClr val="954F72"/>
      </a:folHlink>
    </a:clrScheme>
    <a:fontScheme name="微软雅黑组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bg1">
              <a:lumMod val="75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spcAft>
            <a:spcPts val="600"/>
          </a:spcAft>
          <a:defRPr spc="80"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1944</Words>
  <Application>WPS 演示</Application>
  <PresentationFormat>宽屏</PresentationFormat>
  <Paragraphs>361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优设标题黑</vt:lpstr>
      <vt:lpstr>黑体</vt:lpstr>
      <vt:lpstr>字体圈欣意冠黑体</vt:lpstr>
      <vt:lpstr>思源宋體 Heavy</vt:lpstr>
      <vt:lpstr>微软雅黑 Light</vt:lpstr>
      <vt:lpstr>微软雅黑</vt:lpstr>
      <vt:lpstr>Times New Roman</vt:lpstr>
      <vt:lpstr>Arial Unicode MS</vt:lpstr>
      <vt:lpstr>Calibri</vt:lpstr>
      <vt:lpstr>去吧皮卡丘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abc</dc:creator>
  <cp:lastModifiedBy>NA</cp:lastModifiedBy>
  <cp:revision>68</cp:revision>
  <dcterms:created xsi:type="dcterms:W3CDTF">2022-04-09T09:01:00Z</dcterms:created>
  <dcterms:modified xsi:type="dcterms:W3CDTF">2024-03-20T01:31:07Z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2052-12.1.0.16412</vt:lpwstr>
  </property>
  <property fmtid="{D5CDD505-2E9C-101B-9397-08002B2CF9AE}" pid="3" name="KSOTemplateUUID">
    <vt:lpwstr>v1.0_mb_UG2XXrGGXUa3HgwNh1jd1A==</vt:lpwstr>
  </property>
  <property fmtid="{D5CDD505-2E9C-101B-9397-08002B2CF9AE}" pid="4" name="ICV">
    <vt:lpwstr>96AB0BED266A46EAA275475E57C0B181_13</vt:lpwstr>
  </property>
</Properties>
</file>